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6" r:id="rId1"/>
  </p:sldMasterIdLst>
  <p:sldIdLst>
    <p:sldId id="256" r:id="rId2"/>
    <p:sldId id="274" r:id="rId3"/>
    <p:sldId id="273" r:id="rId4"/>
    <p:sldId id="257" r:id="rId5"/>
    <p:sldId id="262" r:id="rId6"/>
    <p:sldId id="261" r:id="rId7"/>
    <p:sldId id="271" r:id="rId8"/>
    <p:sldId id="272" r:id="rId9"/>
    <p:sldId id="258" r:id="rId10"/>
    <p:sldId id="259" r:id="rId11"/>
    <p:sldId id="264" r:id="rId12"/>
    <p:sldId id="275" r:id="rId13"/>
    <p:sldId id="266" r:id="rId14"/>
    <p:sldId id="268" r:id="rId15"/>
    <p:sldId id="276" r:id="rId16"/>
    <p:sldId id="277" r:id="rId17"/>
    <p:sldId id="26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FA59"/>
    <a:srgbClr val="000066"/>
    <a:srgbClr val="0008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41" autoAdjust="0"/>
    <p:restoredTop sz="93849" autoAdjust="0"/>
  </p:normalViewPr>
  <p:slideViewPr>
    <p:cSldViewPr snapToGrid="0">
      <p:cViewPr varScale="1">
        <p:scale>
          <a:sx n="84" d="100"/>
          <a:sy n="84" d="100"/>
        </p:scale>
        <p:origin x="96"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7038288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924175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8628599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9578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746046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9578877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‹Nº›</a:t>
            </a:fld>
            <a:endParaRPr lang="en-US" dirty="0"/>
          </a:p>
        </p:txBody>
      </p:sp>
    </p:spTree>
    <p:extLst>
      <p:ext uri="{BB962C8B-B14F-4D97-AF65-F5344CB8AC3E}">
        <p14:creationId xmlns:p14="http://schemas.microsoft.com/office/powerpoint/2010/main" val="32804183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61492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‹Nº›</a:t>
            </a:fld>
            <a:endParaRPr lang="en-US" dirty="0"/>
          </a:p>
        </p:txBody>
      </p:sp>
    </p:spTree>
    <p:extLst>
      <p:ext uri="{BB962C8B-B14F-4D97-AF65-F5344CB8AC3E}">
        <p14:creationId xmlns:p14="http://schemas.microsoft.com/office/powerpoint/2010/main" val="39019876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2283450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t>4/4/2024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‹Nº›</a:t>
            </a:fld>
            <a:endParaRPr lang="en-US" dirty="0"/>
          </a:p>
        </p:txBody>
      </p:sp>
    </p:spTree>
    <p:extLst>
      <p:ext uri="{BB962C8B-B14F-4D97-AF65-F5344CB8AC3E}">
        <p14:creationId xmlns:p14="http://schemas.microsoft.com/office/powerpoint/2010/main" val="29678755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9498895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8229941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4029281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2A54C80-263E-416B-A8E0-580EDEADCBDC}" type="datetimeFigureOut">
              <a:rPr lang="en-US" smtClean="0"/>
              <a:t>4/4/2024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‹Nº›</a:t>
            </a:fld>
            <a:endParaRPr lang="en-US" dirty="0"/>
          </a:p>
        </p:txBody>
      </p:sp>
    </p:spTree>
    <p:extLst>
      <p:ext uri="{BB962C8B-B14F-4D97-AF65-F5344CB8AC3E}">
        <p14:creationId xmlns:p14="http://schemas.microsoft.com/office/powerpoint/2010/main" val="13615286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4/4/2024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7504235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4/4/2024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06463421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slide" Target="slide1.xml"/></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mailto:contacto@carwashsolution.cl" TargetMode="External"/><Relationship Id="rId4" Type="http://schemas.openxmlformats.org/officeDocument/2006/relationships/image" Target="../media/image18.png"/><Relationship Id="rId9" Type="http://schemas.openxmlformats.org/officeDocument/2006/relationships/slide" Target="slide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slide" Target="slide3.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1.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1.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5.xml"/><Relationship Id="rId7" Type="http://schemas.openxmlformats.org/officeDocument/2006/relationships/slide" Target="slide10.xml"/><Relationship Id="rId2"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slide" Target="slide8.xml"/><Relationship Id="rId11" Type="http://schemas.openxmlformats.org/officeDocument/2006/relationships/slide" Target="slide13.xml"/><Relationship Id="rId5" Type="http://schemas.openxmlformats.org/officeDocument/2006/relationships/slide" Target="slide7.xml"/><Relationship Id="rId10" Type="http://schemas.openxmlformats.org/officeDocument/2006/relationships/slide" Target="slide12.xml"/><Relationship Id="rId4" Type="http://schemas.openxmlformats.org/officeDocument/2006/relationships/slide" Target="slide6.xml"/><Relationship Id="rId9" Type="http://schemas.openxmlformats.org/officeDocument/2006/relationships/slide" Target="slide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076048" y="-114103"/>
            <a:ext cx="3399473" cy="1218927"/>
          </a:xfrm>
        </p:spPr>
        <p:txBody>
          <a:bodyPr/>
          <a:lstStyle/>
          <a:p>
            <a:pPr algn="ctr"/>
            <a:r>
              <a:rPr lang="es-ES" sz="2400" b="1" dirty="0" smtClean="0">
                <a:solidFill>
                  <a:schemeClr val="accent1">
                    <a:lumMod val="50000"/>
                  </a:schemeClr>
                </a:solidFill>
                <a:effectLst>
                  <a:outerShdw blurRad="38100" dist="38100" dir="2700000" algn="tl">
                    <a:srgbClr val="000000">
                      <a:alpha val="43137"/>
                    </a:srgbClr>
                  </a:outerShdw>
                </a:effectLst>
              </a:rPr>
              <a:t>NUESTRA EMPRESA </a:t>
            </a:r>
            <a:r>
              <a:rPr lang="es-ES" sz="2400" dirty="0" smtClean="0">
                <a:solidFill>
                  <a:schemeClr val="accent1">
                    <a:lumMod val="50000"/>
                  </a:schemeClr>
                </a:solidFill>
              </a:rPr>
              <a:t/>
            </a:r>
            <a:br>
              <a:rPr lang="es-ES" sz="2400" dirty="0" smtClean="0">
                <a:solidFill>
                  <a:schemeClr val="accent1">
                    <a:lumMod val="50000"/>
                  </a:schemeClr>
                </a:solidFill>
              </a:rPr>
            </a:br>
            <a:r>
              <a:rPr lang="es-ES" sz="2400" dirty="0" smtClean="0">
                <a:solidFill>
                  <a:schemeClr val="accent1">
                    <a:lumMod val="50000"/>
                  </a:schemeClr>
                </a:solidFill>
              </a:rPr>
              <a:t>                                    </a:t>
            </a:r>
            <a:endParaRPr lang="es-CO" sz="2400" dirty="0">
              <a:solidFill>
                <a:schemeClr val="accent1">
                  <a:lumMod val="50000"/>
                </a:schemeClr>
              </a:solidFill>
            </a:endParaRPr>
          </a:p>
        </p:txBody>
      </p:sp>
      <p:sp>
        <p:nvSpPr>
          <p:cNvPr id="7" name="Subtítulo 2"/>
          <p:cNvSpPr txBox="1">
            <a:spLocks/>
          </p:cNvSpPr>
          <p:nvPr/>
        </p:nvSpPr>
        <p:spPr>
          <a:xfrm>
            <a:off x="1134088" y="3800531"/>
            <a:ext cx="4367463" cy="448207"/>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endParaRPr lang="es-CO" dirty="0">
              <a:solidFill>
                <a:schemeClr val="tx1"/>
              </a:solidFill>
            </a:endParaRPr>
          </a:p>
        </p:txBody>
      </p:sp>
      <p:sp>
        <p:nvSpPr>
          <p:cNvPr id="28" name="Marcador de contenido 3"/>
          <p:cNvSpPr txBox="1">
            <a:spLocks/>
          </p:cNvSpPr>
          <p:nvPr/>
        </p:nvSpPr>
        <p:spPr>
          <a:xfrm>
            <a:off x="790045" y="2003393"/>
            <a:ext cx="3432165" cy="3304117"/>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s-CO" dirty="0"/>
          </a:p>
        </p:txBody>
      </p:sp>
      <p:sp>
        <p:nvSpPr>
          <p:cNvPr id="20" name="Botón de acción: Hacia delante o Siguiente 19">
            <a:hlinkClick r:id="" action="ppaction://hlinkshowjump?jump=nextslide" highlightClick="1"/>
          </p:cNvPr>
          <p:cNvSpPr/>
          <p:nvPr/>
        </p:nvSpPr>
        <p:spPr>
          <a:xfrm>
            <a:off x="11172825" y="5943239"/>
            <a:ext cx="528638" cy="500062"/>
          </a:xfrm>
          <a:prstGeom prst="actionButtonForwardNext">
            <a:avLst/>
          </a:prstGeom>
          <a:solidFill>
            <a:schemeClr val="tx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a:ln w="22225">
                <a:solidFill>
                  <a:schemeClr val="accent2"/>
                </a:solidFill>
                <a:prstDash val="solid"/>
              </a:ln>
              <a:solidFill>
                <a:schemeClr val="accent2">
                  <a:lumMod val="40000"/>
                  <a:lumOff val="60000"/>
                </a:schemeClr>
              </a:solidFill>
            </a:endParaRPr>
          </a:p>
        </p:txBody>
      </p:sp>
      <p:sp>
        <p:nvSpPr>
          <p:cNvPr id="4" name="AutoShape 2" descr="blob:https://web.whatsapp.com/8a239089-3d73-4705-98e1-32172061bdd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6" name="Imagen 5"/>
          <p:cNvPicPr>
            <a:picLocks noChangeAspect="1"/>
          </p:cNvPicPr>
          <p:nvPr/>
        </p:nvPicPr>
        <p:blipFill>
          <a:blip r:embed="rId2"/>
          <a:stretch>
            <a:fillRect/>
          </a:stretch>
        </p:blipFill>
        <p:spPr>
          <a:xfrm>
            <a:off x="790045" y="986212"/>
            <a:ext cx="5331974" cy="5338477"/>
          </a:xfrm>
          <a:prstGeom prst="rect">
            <a:avLst/>
          </a:prstGeom>
          <a:effectLst>
            <a:glow rad="101600">
              <a:schemeClr val="accent1">
                <a:satMod val="175000"/>
                <a:alpha val="40000"/>
              </a:schemeClr>
            </a:glow>
          </a:effectLst>
          <a:scene3d>
            <a:camera prst="orthographicFront"/>
            <a:lightRig rig="threePt" dir="t"/>
          </a:scene3d>
          <a:sp3d>
            <a:bevelT w="152400" h="50800" prst="softRound"/>
          </a:sp3d>
        </p:spPr>
      </p:pic>
      <p:sp>
        <p:nvSpPr>
          <p:cNvPr id="30" name="Subtítulo 2"/>
          <p:cNvSpPr txBox="1">
            <a:spLocks/>
          </p:cNvSpPr>
          <p:nvPr/>
        </p:nvSpPr>
        <p:spPr>
          <a:xfrm>
            <a:off x="6405767" y="2477829"/>
            <a:ext cx="3492128" cy="863297"/>
          </a:xfrm>
          <a:prstGeom prst="rect">
            <a:avLst/>
          </a:prstGeom>
          <a:effectLst>
            <a:reflection blurRad="6350" stA="50000" endA="300" endPos="90000" dist="50800" dir="5400000" sy="-100000" algn="bl" rotWithShape="0"/>
          </a:effectLst>
          <a:scene3d>
            <a:camera prst="orthographicFront"/>
            <a:lightRig rig="threePt" dir="t"/>
          </a:scene3d>
          <a:sp3d>
            <a:bevelT w="139700" prst="cross"/>
          </a:sp3d>
        </p:spPr>
        <p:txBody>
          <a:bodyPr vert="horz" lIns="91440" tIns="45720" rIns="91440" bIns="45720" rtlCol="0" anchor="t">
            <a:normAutofit fontScale="92500" lnSpcReduction="20000"/>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es-ES" dirty="0" smtClean="0">
                <a:solidFill>
                  <a:schemeClr val="accent1">
                    <a:lumMod val="50000"/>
                  </a:schemeClr>
                </a:solidFill>
                <a:latin typeface="Segoe UI Emoji" panose="020B0502040204020203" pitchFamily="34" charset="0"/>
                <a:ea typeface="Segoe UI Emoji" panose="020B0502040204020203" pitchFamily="34" charset="0"/>
              </a:rPr>
              <a:t>CARWASH SOLUTION</a:t>
            </a:r>
          </a:p>
          <a:p>
            <a:pPr algn="ctr"/>
            <a:r>
              <a:rPr lang="es-ES" dirty="0" smtClean="0">
                <a:solidFill>
                  <a:schemeClr val="accent1">
                    <a:lumMod val="50000"/>
                  </a:schemeClr>
                </a:solidFill>
                <a:latin typeface="Segoe UI Emoji" panose="020B0502040204020203" pitchFamily="34" charset="0"/>
                <a:ea typeface="Segoe UI Emoji" panose="020B0502040204020203" pitchFamily="34" charset="0"/>
              </a:rPr>
              <a:t>LIMPIEZA INTEGRAL, INDUSTRIAL Y ESTÉTICA </a:t>
            </a:r>
            <a:r>
              <a:rPr lang="es-ES" b="1" dirty="0" smtClean="0">
                <a:solidFill>
                  <a:schemeClr val="accent1">
                    <a:lumMod val="50000"/>
                  </a:schemeClr>
                </a:solidFill>
                <a:latin typeface="Segoe UI Emoji" panose="020B0502040204020203" pitchFamily="34" charset="0"/>
                <a:ea typeface="Segoe UI Emoji" panose="020B0502040204020203" pitchFamily="34" charset="0"/>
              </a:rPr>
              <a:t>A DOMICILIO</a:t>
            </a:r>
            <a:endParaRPr lang="es-CO" b="1" dirty="0">
              <a:solidFill>
                <a:schemeClr val="accent1">
                  <a:lumMod val="50000"/>
                </a:schemeClr>
              </a:solidFill>
              <a:latin typeface="Segoe UI Emoji" panose="020B0502040204020203" pitchFamily="34" charset="0"/>
              <a:ea typeface="Segoe UI Emoji" panose="020B0502040204020203" pitchFamily="34" charset="0"/>
            </a:endParaRPr>
          </a:p>
        </p:txBody>
      </p:sp>
      <p:sp>
        <p:nvSpPr>
          <p:cNvPr id="31" name="Proceso alternativo 30">
            <a:hlinkClick r:id="rId3" action="ppaction://hlinksldjump"/>
          </p:cNvPr>
          <p:cNvSpPr/>
          <p:nvPr/>
        </p:nvSpPr>
        <p:spPr>
          <a:xfrm>
            <a:off x="10319856" y="5943239"/>
            <a:ext cx="700089" cy="500062"/>
          </a:xfrm>
          <a:prstGeom prst="flowChartAlternateProcess">
            <a:avLst/>
          </a:prstGeom>
          <a:solidFill>
            <a:schemeClr val="tx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t>MENU</a:t>
            </a:r>
            <a:endParaRPr lang="es-CO" sz="1200" dirty="0"/>
          </a:p>
        </p:txBody>
      </p:sp>
    </p:spTree>
    <p:extLst>
      <p:ext uri="{BB962C8B-B14F-4D97-AF65-F5344CB8AC3E}">
        <p14:creationId xmlns:p14="http://schemas.microsoft.com/office/powerpoint/2010/main" val="1260299924"/>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854528" y="242888"/>
            <a:ext cx="4805250" cy="6615112"/>
          </a:xfrm>
        </p:spPr>
        <p:txBody>
          <a:bodyPr>
            <a:normAutofit fontScale="85000" lnSpcReduction="10000"/>
          </a:bodyPr>
          <a:lstStyle/>
          <a:p>
            <a:pPr algn="just">
              <a:buFont typeface="Wingdings" panose="05000000000000000000" pitchFamily="2" charset="2"/>
              <a:buChar char="ü"/>
            </a:pPr>
            <a:endParaRPr lang="es-ES" dirty="0" smtClean="0"/>
          </a:p>
          <a:p>
            <a:pPr algn="just">
              <a:buFont typeface="Wingdings" panose="05000000000000000000" pitchFamily="2" charset="2"/>
              <a:buChar char="ü"/>
            </a:pPr>
            <a:r>
              <a:rPr lang="es-ES" sz="1900" b="1" dirty="0"/>
              <a:t>Comprometidos con el medio ambiente: </a:t>
            </a:r>
            <a:r>
              <a:rPr lang="es-ES" sz="1900" dirty="0"/>
              <a:t>ya que somos amigable con el medio ambiente, reducimos el consumo de agua en un 85% y utilizamos productos biodegrables.</a:t>
            </a:r>
          </a:p>
          <a:p>
            <a:pPr algn="just">
              <a:buFont typeface="Wingdings" panose="05000000000000000000" pitchFamily="2" charset="2"/>
              <a:buChar char="ü"/>
            </a:pPr>
            <a:r>
              <a:rPr lang="es-ES" sz="1900" b="1" dirty="0"/>
              <a:t>Especialistas en aseo industrial y estética </a:t>
            </a:r>
            <a:r>
              <a:rPr lang="es-ES" sz="1900" dirty="0" smtClean="0"/>
              <a:t>, </a:t>
            </a:r>
            <a:r>
              <a:rPr lang="es-ES" sz="1900" dirty="0"/>
              <a:t>contamos con un modelo único y a futuro proyectamos hacerlo franquicia.</a:t>
            </a:r>
          </a:p>
          <a:p>
            <a:pPr algn="just">
              <a:buFont typeface="Wingdings" panose="05000000000000000000" pitchFamily="2" charset="2"/>
              <a:buChar char="ü"/>
            </a:pPr>
            <a:r>
              <a:rPr lang="es-ES" sz="1900" b="1" dirty="0"/>
              <a:t>Somos un </a:t>
            </a:r>
            <a:r>
              <a:rPr lang="es-ES" sz="1900" b="1" dirty="0" smtClean="0"/>
              <a:t>equipo: </a:t>
            </a:r>
            <a:r>
              <a:rPr lang="es-ES" sz="1900" dirty="0"/>
              <a:t>Nuestra empresa busca el bienestar de nuestros colaboradores y nuestras actividades se desarrollan en conjunto</a:t>
            </a:r>
          </a:p>
          <a:p>
            <a:pPr algn="just">
              <a:buFont typeface="Wingdings" panose="05000000000000000000" pitchFamily="2" charset="2"/>
              <a:buChar char="ü"/>
            </a:pPr>
            <a:r>
              <a:rPr lang="es-ES" sz="1900" b="1" dirty="0"/>
              <a:t>Honestidad, puntualidad y ética: </a:t>
            </a:r>
            <a:r>
              <a:rPr lang="es-ES" sz="1900" dirty="0"/>
              <a:t>Respetamos el tiempo y a su vez, las pertenencias de nuestro clientes como su mayor tesoro.</a:t>
            </a:r>
          </a:p>
          <a:p>
            <a:pPr algn="just">
              <a:buFont typeface="Wingdings" panose="05000000000000000000" pitchFamily="2" charset="2"/>
              <a:buChar char="ü"/>
            </a:pPr>
            <a:r>
              <a:rPr lang="es-ES" sz="1900" b="1" dirty="0"/>
              <a:t>Contamos con precios asequibles</a:t>
            </a:r>
          </a:p>
          <a:p>
            <a:pPr algn="just">
              <a:buFont typeface="Wingdings" panose="05000000000000000000" pitchFamily="2" charset="2"/>
              <a:buChar char="ü"/>
            </a:pPr>
            <a:r>
              <a:rPr lang="es-ES" sz="1900" b="1" dirty="0"/>
              <a:t>Profesionalismo: </a:t>
            </a:r>
            <a:r>
              <a:rPr lang="es-ES" sz="1900" dirty="0"/>
              <a:t>ya que validamos el trabajo </a:t>
            </a:r>
            <a:r>
              <a:rPr lang="es-ES" sz="1900" dirty="0" smtClean="0"/>
              <a:t>culminado, Además  trabajamos con productos especializados que dan durabilidad a la limpieza.</a:t>
            </a:r>
            <a:endParaRPr lang="es-ES" sz="1900" dirty="0"/>
          </a:p>
          <a:p>
            <a:pPr algn="just">
              <a:buFont typeface="Wingdings" panose="05000000000000000000" pitchFamily="2" charset="2"/>
              <a:buChar char="ü"/>
            </a:pPr>
            <a:r>
              <a:rPr lang="es-ES" sz="1900" b="1" dirty="0"/>
              <a:t>Ofrecemos alternativas o consejos </a:t>
            </a:r>
            <a:r>
              <a:rPr lang="es-ES" sz="1900" dirty="0"/>
              <a:t>para </a:t>
            </a:r>
            <a:r>
              <a:rPr lang="es-ES" sz="1900" dirty="0" smtClean="0"/>
              <a:t>implementar un programa de limpieza de oficinas.</a:t>
            </a:r>
            <a:endParaRPr lang="es-ES" sz="1900" dirty="0"/>
          </a:p>
          <a:p>
            <a:pPr algn="just">
              <a:buFont typeface="Wingdings" panose="05000000000000000000" pitchFamily="2" charset="2"/>
              <a:buChar char="ü"/>
            </a:pPr>
            <a:endParaRPr lang="es-ES" dirty="0" smtClean="0"/>
          </a:p>
          <a:p>
            <a:pPr marL="0" indent="0" algn="just">
              <a:buNone/>
            </a:pPr>
            <a:endParaRPr lang="es-CO" b="1" dirty="0"/>
          </a:p>
        </p:txBody>
      </p:sp>
      <p:sp>
        <p:nvSpPr>
          <p:cNvPr id="2" name="Título 1"/>
          <p:cNvSpPr>
            <a:spLocks noGrp="1"/>
          </p:cNvSpPr>
          <p:nvPr>
            <p:ph type="title"/>
          </p:nvPr>
        </p:nvSpPr>
        <p:spPr>
          <a:xfrm>
            <a:off x="142875" y="755654"/>
            <a:ext cx="3854528" cy="458784"/>
          </a:xfrm>
        </p:spPr>
        <p:txBody>
          <a:bodyPr>
            <a:normAutofit/>
          </a:bodyPr>
          <a:lstStyle/>
          <a:p>
            <a:pPr marL="342900" indent="-342900" algn="ctr">
              <a:buFont typeface="Wingdings" panose="05000000000000000000" pitchFamily="2" charset="2"/>
              <a:buChar char="Ø"/>
            </a:pPr>
            <a:r>
              <a:rPr lang="es-ES" sz="1800" b="1" dirty="0" smtClean="0">
                <a:solidFill>
                  <a:schemeClr val="accent1">
                    <a:lumMod val="50000"/>
                  </a:schemeClr>
                </a:solidFill>
              </a:rPr>
              <a:t>¿POR QUÉ PREFERIRNOS?</a:t>
            </a:r>
            <a:endParaRPr lang="es-ES" sz="1800" b="1" dirty="0">
              <a:solidFill>
                <a:schemeClr val="accent1">
                  <a:lumMod val="50000"/>
                </a:schemeClr>
              </a:solidFill>
            </a:endParaRPr>
          </a:p>
        </p:txBody>
      </p:sp>
      <p:pic>
        <p:nvPicPr>
          <p:cNvPr id="9" name="Imagen 8"/>
          <p:cNvPicPr>
            <a:picLocks noChangeAspect="1"/>
          </p:cNvPicPr>
          <p:nvPr/>
        </p:nvPicPr>
        <p:blipFill>
          <a:blip r:embed="rId2"/>
          <a:stretch>
            <a:fillRect/>
          </a:stretch>
        </p:blipFill>
        <p:spPr>
          <a:xfrm>
            <a:off x="419192" y="6013870"/>
            <a:ext cx="2266858" cy="844129"/>
          </a:xfrm>
          <a:prstGeom prst="rect">
            <a:avLst/>
          </a:prstGeom>
        </p:spPr>
      </p:pic>
      <p:sp>
        <p:nvSpPr>
          <p:cNvPr id="22" name="Botón de acción: Hacia delante o Siguiente 21">
            <a:hlinkClick r:id="" action="ppaction://hlinkshowjump?jump=nextslide" highlightClick="1"/>
          </p:cNvPr>
          <p:cNvSpPr/>
          <p:nvPr/>
        </p:nvSpPr>
        <p:spPr>
          <a:xfrm>
            <a:off x="11172825" y="5943239"/>
            <a:ext cx="528638" cy="500062"/>
          </a:xfrm>
          <a:prstGeom prst="actionButtonForwardNext">
            <a:avLst/>
          </a:prstGeom>
          <a:solidFill>
            <a:schemeClr val="tx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a:ln w="22225">
                <a:solidFill>
                  <a:schemeClr val="accent2"/>
                </a:solidFill>
                <a:prstDash val="solid"/>
              </a:ln>
              <a:solidFill>
                <a:schemeClr val="accent2">
                  <a:lumMod val="40000"/>
                  <a:lumOff val="60000"/>
                </a:schemeClr>
              </a:solidFill>
            </a:endParaRPr>
          </a:p>
        </p:txBody>
      </p:sp>
      <p:sp>
        <p:nvSpPr>
          <p:cNvPr id="27" name="Botón de acción: Hacia atrás o Anterior 26">
            <a:hlinkClick r:id="" action="ppaction://hlinkshowjump?jump=previousslide" highlightClick="1"/>
          </p:cNvPr>
          <p:cNvSpPr/>
          <p:nvPr/>
        </p:nvSpPr>
        <p:spPr>
          <a:xfrm>
            <a:off x="10587044" y="5943239"/>
            <a:ext cx="485779" cy="500062"/>
          </a:xfrm>
          <a:prstGeom prst="actionButtonBackPrevious">
            <a:avLst/>
          </a:prstGeom>
          <a:solidFill>
            <a:schemeClr val="tx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8" name="Proceso alternativo 27">
            <a:hlinkClick r:id="rId3" action="ppaction://hlinksldjump"/>
          </p:cNvPr>
          <p:cNvSpPr/>
          <p:nvPr/>
        </p:nvSpPr>
        <p:spPr>
          <a:xfrm>
            <a:off x="9801241" y="5943239"/>
            <a:ext cx="700089" cy="500062"/>
          </a:xfrm>
          <a:prstGeom prst="flowChartAlternateProcess">
            <a:avLst/>
          </a:prstGeom>
          <a:solidFill>
            <a:schemeClr val="tx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t>MENU</a:t>
            </a:r>
            <a:endParaRPr lang="es-CO" sz="1200" dirty="0"/>
          </a:p>
        </p:txBody>
      </p:sp>
      <p:pic>
        <p:nvPicPr>
          <p:cNvPr id="10" name="Imagen 9"/>
          <p:cNvPicPr>
            <a:picLocks noChangeAspect="1"/>
          </p:cNvPicPr>
          <p:nvPr/>
        </p:nvPicPr>
        <p:blipFill>
          <a:blip r:embed="rId4"/>
          <a:stretch>
            <a:fillRect/>
          </a:stretch>
        </p:blipFill>
        <p:spPr>
          <a:xfrm>
            <a:off x="522326" y="1332196"/>
            <a:ext cx="3095625" cy="4454241"/>
          </a:xfrm>
          <a:prstGeom prst="rect">
            <a:avLst/>
          </a:prstGeom>
        </p:spPr>
      </p:pic>
    </p:spTree>
    <p:extLst>
      <p:ext uri="{BB962C8B-B14F-4D97-AF65-F5344CB8AC3E}">
        <p14:creationId xmlns:p14="http://schemas.microsoft.com/office/powerpoint/2010/main" val="2184199568"/>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sz="half" idx="1"/>
          </p:nvPr>
        </p:nvPicPr>
        <p:blipFill>
          <a:blip r:embed="rId2"/>
          <a:stretch>
            <a:fillRect/>
          </a:stretch>
        </p:blipFill>
        <p:spPr>
          <a:xfrm>
            <a:off x="1420284" y="1136200"/>
            <a:ext cx="3029781" cy="3881437"/>
          </a:xfrm>
          <a:prstGeom prst="rect">
            <a:avLst/>
          </a:prstGeom>
        </p:spPr>
      </p:pic>
      <p:sp>
        <p:nvSpPr>
          <p:cNvPr id="4" name="Marcador de contenido 3"/>
          <p:cNvSpPr>
            <a:spLocks noGrp="1"/>
          </p:cNvSpPr>
          <p:nvPr>
            <p:ph sz="half" idx="2"/>
          </p:nvPr>
        </p:nvSpPr>
        <p:spPr>
          <a:xfrm>
            <a:off x="4975668" y="1382927"/>
            <a:ext cx="4184034" cy="3880773"/>
          </a:xfrm>
        </p:spPr>
        <p:txBody>
          <a:bodyPr/>
          <a:lstStyle/>
          <a:p>
            <a:pPr>
              <a:buFont typeface="Wingdings" panose="05000000000000000000" pitchFamily="2" charset="2"/>
              <a:buChar char="v"/>
            </a:pPr>
            <a:r>
              <a:rPr lang="es-ES" dirty="0"/>
              <a:t>Rut sociedad:  76.624.068-2</a:t>
            </a:r>
          </a:p>
          <a:p>
            <a:pPr>
              <a:buFont typeface="Wingdings" panose="05000000000000000000" pitchFamily="2" charset="2"/>
              <a:buChar char="v"/>
            </a:pPr>
            <a:r>
              <a:rPr lang="es-ES" dirty="0"/>
              <a:t>Razón social: ECOLOGIC CARWASH CIRO ARLEY CAICEDO HINESTROZA </a:t>
            </a:r>
          </a:p>
          <a:p>
            <a:pPr marL="0" indent="0">
              <a:buNone/>
            </a:pPr>
            <a:r>
              <a:rPr lang="es-ES" dirty="0"/>
              <a:t>      E.I.R.L.</a:t>
            </a:r>
          </a:p>
          <a:p>
            <a:pPr>
              <a:buFont typeface="Wingdings" panose="05000000000000000000" pitchFamily="2" charset="2"/>
              <a:buChar char="v"/>
            </a:pPr>
            <a:r>
              <a:rPr lang="es-ES" dirty="0"/>
              <a:t>Fecha de constitución: 26 de mayo de 2016</a:t>
            </a:r>
          </a:p>
          <a:p>
            <a:pPr>
              <a:buFont typeface="Wingdings" panose="05000000000000000000" pitchFamily="2" charset="2"/>
              <a:buChar char="v"/>
            </a:pPr>
            <a:r>
              <a:rPr lang="es-ES" dirty="0"/>
              <a:t>Fecha de emisión del certificado: 05 de abril del 2020.</a:t>
            </a:r>
            <a:endParaRPr lang="es-CO" dirty="0"/>
          </a:p>
          <a:p>
            <a:pPr marL="0" indent="0">
              <a:buNone/>
            </a:pPr>
            <a:endParaRPr lang="es-CO" dirty="0"/>
          </a:p>
        </p:txBody>
      </p:sp>
      <p:sp>
        <p:nvSpPr>
          <p:cNvPr id="7" name="Título 1"/>
          <p:cNvSpPr txBox="1">
            <a:spLocks/>
          </p:cNvSpPr>
          <p:nvPr/>
        </p:nvSpPr>
        <p:spPr>
          <a:xfrm>
            <a:off x="677334" y="547195"/>
            <a:ext cx="8596668" cy="589005"/>
          </a:xfrm>
          <a:prstGeom prst="rect">
            <a:avLst/>
          </a:prstGeom>
        </p:spPr>
        <p:txBody>
          <a:bodyPr vert="horz" lIns="91440" tIns="45720" rIns="91440" bIns="45720" rtlCol="0" anchor="b">
            <a:noAutofit/>
          </a:bodyPr>
          <a:lstStyle>
            <a:lvl1pPr algn="l" defTabSz="457200" rtl="0" eaLnBrk="1" latinLnBrk="0" hangingPunct="1">
              <a:spcBef>
                <a:spcPct val="0"/>
              </a:spcBef>
              <a:buNone/>
              <a:defRPr sz="2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lgn="ctr">
              <a:lnSpc>
                <a:spcPct val="80000"/>
              </a:lnSpc>
              <a:spcBef>
                <a:spcPts val="1000"/>
              </a:spcBef>
              <a:buClr>
                <a:schemeClr val="accent1"/>
              </a:buClr>
              <a:buSzPct val="80000"/>
              <a:buFont typeface="Wingdings 3" charset="2"/>
              <a:buChar char=""/>
            </a:pPr>
            <a:r>
              <a:rPr lang="es-ES" sz="1800" b="1" dirty="0" smtClean="0">
                <a:solidFill>
                  <a:schemeClr val="accent1">
                    <a:lumMod val="50000"/>
                  </a:schemeClr>
                </a:solidFill>
                <a:latin typeface="+mn-lt"/>
                <a:ea typeface="+mn-ea"/>
                <a:cs typeface="+mn-cs"/>
              </a:rPr>
              <a:t>REGISTRO DE EMPRESA Y SOCIEDAD</a:t>
            </a:r>
          </a:p>
          <a:p>
            <a:pPr marL="342900" indent="-342900" algn="ctr">
              <a:lnSpc>
                <a:spcPct val="80000"/>
              </a:lnSpc>
              <a:spcBef>
                <a:spcPts val="1000"/>
              </a:spcBef>
              <a:buClr>
                <a:schemeClr val="accent1"/>
              </a:buClr>
              <a:buSzPct val="80000"/>
              <a:buFont typeface="Wingdings 3" charset="2"/>
              <a:buChar char=""/>
            </a:pPr>
            <a:endParaRPr lang="es-ES" sz="1800" b="1" dirty="0">
              <a:solidFill>
                <a:schemeClr val="accent1">
                  <a:lumMod val="50000"/>
                </a:schemeClr>
              </a:solidFill>
              <a:latin typeface="+mn-lt"/>
              <a:ea typeface="+mn-ea"/>
              <a:cs typeface="+mn-cs"/>
            </a:endParaRPr>
          </a:p>
        </p:txBody>
      </p:sp>
      <p:pic>
        <p:nvPicPr>
          <p:cNvPr id="8" name="Imagen 7"/>
          <p:cNvPicPr>
            <a:picLocks noChangeAspect="1"/>
          </p:cNvPicPr>
          <p:nvPr/>
        </p:nvPicPr>
        <p:blipFill>
          <a:blip r:embed="rId3"/>
          <a:stretch>
            <a:fillRect/>
          </a:stretch>
        </p:blipFill>
        <p:spPr>
          <a:xfrm>
            <a:off x="1305017" y="5492301"/>
            <a:ext cx="4281396" cy="1594300"/>
          </a:xfrm>
          <a:prstGeom prst="rect">
            <a:avLst/>
          </a:prstGeom>
        </p:spPr>
      </p:pic>
      <p:sp>
        <p:nvSpPr>
          <p:cNvPr id="28" name="Botón de acción: Hacia delante o Siguiente 27">
            <a:hlinkClick r:id="" action="ppaction://hlinkshowjump?jump=nextslide" highlightClick="1"/>
          </p:cNvPr>
          <p:cNvSpPr/>
          <p:nvPr/>
        </p:nvSpPr>
        <p:spPr>
          <a:xfrm>
            <a:off x="11172825" y="5943239"/>
            <a:ext cx="528638" cy="500062"/>
          </a:xfrm>
          <a:prstGeom prst="actionButtonForwardNext">
            <a:avLst/>
          </a:prstGeom>
          <a:solidFill>
            <a:schemeClr val="tx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a:ln w="22225">
                <a:solidFill>
                  <a:schemeClr val="accent2"/>
                </a:solidFill>
                <a:prstDash val="solid"/>
              </a:ln>
              <a:solidFill>
                <a:schemeClr val="accent2">
                  <a:lumMod val="40000"/>
                  <a:lumOff val="60000"/>
                </a:schemeClr>
              </a:solidFill>
            </a:endParaRPr>
          </a:p>
        </p:txBody>
      </p:sp>
      <p:sp>
        <p:nvSpPr>
          <p:cNvPr id="29" name="Botón de acción: Hacia atrás o Anterior 28">
            <a:hlinkClick r:id="" action="ppaction://hlinkshowjump?jump=previousslide" highlightClick="1"/>
          </p:cNvPr>
          <p:cNvSpPr/>
          <p:nvPr/>
        </p:nvSpPr>
        <p:spPr>
          <a:xfrm>
            <a:off x="10587044" y="5943239"/>
            <a:ext cx="485779" cy="500062"/>
          </a:xfrm>
          <a:prstGeom prst="actionButtonBackPrevious">
            <a:avLst/>
          </a:prstGeom>
          <a:solidFill>
            <a:schemeClr val="tx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0" name="Proceso alternativo 29">
            <a:hlinkClick r:id="rId4" action="ppaction://hlinksldjump"/>
          </p:cNvPr>
          <p:cNvSpPr/>
          <p:nvPr/>
        </p:nvSpPr>
        <p:spPr>
          <a:xfrm>
            <a:off x="9801241" y="5943239"/>
            <a:ext cx="700089" cy="500062"/>
          </a:xfrm>
          <a:prstGeom prst="flowChartAlternateProcess">
            <a:avLst/>
          </a:prstGeom>
          <a:solidFill>
            <a:schemeClr val="tx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t>MENU</a:t>
            </a:r>
            <a:endParaRPr lang="es-CO" sz="1200" dirty="0"/>
          </a:p>
        </p:txBody>
      </p:sp>
    </p:spTree>
    <p:extLst>
      <p:ext uri="{BB962C8B-B14F-4D97-AF65-F5344CB8AC3E}">
        <p14:creationId xmlns:p14="http://schemas.microsoft.com/office/powerpoint/2010/main" val="886108055"/>
      </p:ext>
    </p:extLst>
  </p:cSld>
  <p:clrMapOvr>
    <a:masterClrMapping/>
  </p:clrMapOvr>
  <p:transition spd="slow" advClick="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0" tmFilter="0, 0; .2, .5; .8, .5; 1, 0"/>
                                        <p:tgtEl>
                                          <p:spTgt spid="5"/>
                                        </p:tgtEl>
                                      </p:cBhvr>
                                    </p:animEffect>
                                    <p:animScale>
                                      <p:cBhvr>
                                        <p:cTn id="7" dur="5"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877518" y="1192345"/>
            <a:ext cx="3122982" cy="4085432"/>
          </a:xfrm>
          <a:prstGeom prst="rect">
            <a:avLst/>
          </a:prstGeom>
        </p:spPr>
      </p:pic>
      <p:sp>
        <p:nvSpPr>
          <p:cNvPr id="6" name="Título 1"/>
          <p:cNvSpPr txBox="1">
            <a:spLocks/>
          </p:cNvSpPr>
          <p:nvPr/>
        </p:nvSpPr>
        <p:spPr>
          <a:xfrm>
            <a:off x="677334" y="547195"/>
            <a:ext cx="8596668" cy="589005"/>
          </a:xfrm>
          <a:prstGeom prst="rect">
            <a:avLst/>
          </a:prstGeom>
        </p:spPr>
        <p:txBody>
          <a:bodyPr vert="horz" lIns="91440" tIns="45720" rIns="91440" bIns="45720" rtlCol="0" anchor="b">
            <a:noAutofit/>
          </a:bodyPr>
          <a:lstStyle>
            <a:lvl1pPr algn="l" defTabSz="457200" rtl="0" eaLnBrk="1" latinLnBrk="0" hangingPunct="1">
              <a:spcBef>
                <a:spcPct val="0"/>
              </a:spcBef>
              <a:buNone/>
              <a:defRPr sz="2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lgn="ctr">
              <a:lnSpc>
                <a:spcPct val="80000"/>
              </a:lnSpc>
              <a:spcBef>
                <a:spcPts val="1000"/>
              </a:spcBef>
              <a:buClr>
                <a:schemeClr val="accent1"/>
              </a:buClr>
              <a:buSzPct val="80000"/>
              <a:buFont typeface="Wingdings 3" charset="2"/>
              <a:buChar char=""/>
            </a:pPr>
            <a:r>
              <a:rPr lang="es-ES" sz="1800" b="1" dirty="0" smtClean="0">
                <a:solidFill>
                  <a:schemeClr val="accent1">
                    <a:lumMod val="50000"/>
                  </a:schemeClr>
                </a:solidFill>
                <a:latin typeface="+mn-lt"/>
                <a:ea typeface="+mn-ea"/>
                <a:cs typeface="+mn-cs"/>
              </a:rPr>
              <a:t>NUESTROS CLIENTES </a:t>
            </a:r>
          </a:p>
          <a:p>
            <a:pPr marL="342900" indent="-342900" algn="ctr">
              <a:lnSpc>
                <a:spcPct val="80000"/>
              </a:lnSpc>
              <a:spcBef>
                <a:spcPts val="1000"/>
              </a:spcBef>
              <a:buClr>
                <a:schemeClr val="accent1"/>
              </a:buClr>
              <a:buSzPct val="80000"/>
              <a:buFont typeface="Wingdings 3" charset="2"/>
              <a:buChar char=""/>
            </a:pPr>
            <a:endParaRPr lang="es-ES" sz="1800" b="1" dirty="0">
              <a:solidFill>
                <a:schemeClr val="accent1">
                  <a:lumMod val="50000"/>
                </a:schemeClr>
              </a:solidFill>
              <a:latin typeface="+mn-lt"/>
              <a:ea typeface="+mn-ea"/>
              <a:cs typeface="+mn-cs"/>
            </a:endParaRPr>
          </a:p>
        </p:txBody>
      </p:sp>
      <p:pic>
        <p:nvPicPr>
          <p:cNvPr id="7" name="Imagen 6"/>
          <p:cNvPicPr>
            <a:picLocks noChangeAspect="1"/>
          </p:cNvPicPr>
          <p:nvPr/>
        </p:nvPicPr>
        <p:blipFill>
          <a:blip r:embed="rId3"/>
          <a:stretch>
            <a:fillRect/>
          </a:stretch>
        </p:blipFill>
        <p:spPr>
          <a:xfrm>
            <a:off x="419192" y="5971308"/>
            <a:ext cx="2381158" cy="886692"/>
          </a:xfrm>
          <a:prstGeom prst="rect">
            <a:avLst/>
          </a:prstGeom>
        </p:spPr>
      </p:pic>
      <p:sp>
        <p:nvSpPr>
          <p:cNvPr id="23" name="Botón de acción: Hacia delante o Siguiente 22">
            <a:hlinkClick r:id="" action="ppaction://hlinkshowjump?jump=nextslide" highlightClick="1"/>
          </p:cNvPr>
          <p:cNvSpPr/>
          <p:nvPr/>
        </p:nvSpPr>
        <p:spPr>
          <a:xfrm>
            <a:off x="11172825" y="5943239"/>
            <a:ext cx="528638" cy="500062"/>
          </a:xfrm>
          <a:prstGeom prst="actionButtonForwardNext">
            <a:avLst/>
          </a:prstGeom>
          <a:solidFill>
            <a:schemeClr val="tx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a:ln w="22225">
                <a:solidFill>
                  <a:schemeClr val="accent2"/>
                </a:solidFill>
                <a:prstDash val="solid"/>
              </a:ln>
              <a:solidFill>
                <a:schemeClr val="accent2">
                  <a:lumMod val="40000"/>
                  <a:lumOff val="60000"/>
                </a:schemeClr>
              </a:solidFill>
            </a:endParaRPr>
          </a:p>
        </p:txBody>
      </p:sp>
      <p:sp>
        <p:nvSpPr>
          <p:cNvPr id="24" name="Botón de acción: Hacia atrás o Anterior 23">
            <a:hlinkClick r:id="" action="ppaction://hlinkshowjump?jump=previousslide" highlightClick="1"/>
          </p:cNvPr>
          <p:cNvSpPr/>
          <p:nvPr/>
        </p:nvSpPr>
        <p:spPr>
          <a:xfrm>
            <a:off x="10587044" y="5943239"/>
            <a:ext cx="485779" cy="500062"/>
          </a:xfrm>
          <a:prstGeom prst="actionButtonBackPrevious">
            <a:avLst/>
          </a:prstGeom>
          <a:solidFill>
            <a:schemeClr val="tx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Proceso alternativo 24">
            <a:hlinkClick r:id="rId4" action="ppaction://hlinksldjump"/>
          </p:cNvPr>
          <p:cNvSpPr/>
          <p:nvPr/>
        </p:nvSpPr>
        <p:spPr>
          <a:xfrm>
            <a:off x="9801241" y="5943239"/>
            <a:ext cx="700089" cy="500062"/>
          </a:xfrm>
          <a:prstGeom prst="flowChartAlternateProcess">
            <a:avLst/>
          </a:prstGeom>
          <a:solidFill>
            <a:schemeClr val="tx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t>MENU</a:t>
            </a:r>
            <a:endParaRPr lang="es-CO" sz="1200" dirty="0"/>
          </a:p>
        </p:txBody>
      </p:sp>
      <p:pic>
        <p:nvPicPr>
          <p:cNvPr id="8" name="Imagen 7"/>
          <p:cNvPicPr>
            <a:picLocks noChangeAspect="1"/>
          </p:cNvPicPr>
          <p:nvPr/>
        </p:nvPicPr>
        <p:blipFill>
          <a:blip r:embed="rId5"/>
          <a:stretch>
            <a:fillRect/>
          </a:stretch>
        </p:blipFill>
        <p:spPr>
          <a:xfrm>
            <a:off x="4453664" y="1136200"/>
            <a:ext cx="2486025" cy="1684217"/>
          </a:xfrm>
          <a:prstGeom prst="rect">
            <a:avLst/>
          </a:prstGeom>
        </p:spPr>
      </p:pic>
      <p:pic>
        <p:nvPicPr>
          <p:cNvPr id="2" name="Imagen 1"/>
          <p:cNvPicPr>
            <a:picLocks noChangeAspect="1"/>
          </p:cNvPicPr>
          <p:nvPr/>
        </p:nvPicPr>
        <p:blipFill>
          <a:blip r:embed="rId6"/>
          <a:stretch>
            <a:fillRect/>
          </a:stretch>
        </p:blipFill>
        <p:spPr>
          <a:xfrm>
            <a:off x="4696439" y="2820417"/>
            <a:ext cx="2000473" cy="2870770"/>
          </a:xfrm>
          <a:prstGeom prst="rect">
            <a:avLst/>
          </a:prstGeom>
        </p:spPr>
      </p:pic>
      <p:pic>
        <p:nvPicPr>
          <p:cNvPr id="3" name="Imagen 2"/>
          <p:cNvPicPr>
            <a:picLocks noChangeAspect="1"/>
          </p:cNvPicPr>
          <p:nvPr/>
        </p:nvPicPr>
        <p:blipFill>
          <a:blip r:embed="rId7"/>
          <a:stretch>
            <a:fillRect/>
          </a:stretch>
        </p:blipFill>
        <p:spPr>
          <a:xfrm>
            <a:off x="7168013" y="1180770"/>
            <a:ext cx="2633228" cy="1204911"/>
          </a:xfrm>
          <a:prstGeom prst="rect">
            <a:avLst/>
          </a:prstGeom>
        </p:spPr>
      </p:pic>
      <p:pic>
        <p:nvPicPr>
          <p:cNvPr id="5" name="Imagen 4"/>
          <p:cNvPicPr>
            <a:picLocks noChangeAspect="1"/>
          </p:cNvPicPr>
          <p:nvPr/>
        </p:nvPicPr>
        <p:blipFill>
          <a:blip r:embed="rId8"/>
          <a:stretch>
            <a:fillRect/>
          </a:stretch>
        </p:blipFill>
        <p:spPr>
          <a:xfrm>
            <a:off x="7042698" y="2676558"/>
            <a:ext cx="3215728" cy="1307482"/>
          </a:xfrm>
          <a:prstGeom prst="rect">
            <a:avLst/>
          </a:prstGeom>
        </p:spPr>
      </p:pic>
    </p:spTree>
    <p:extLst>
      <p:ext uri="{BB962C8B-B14F-4D97-AF65-F5344CB8AC3E}">
        <p14:creationId xmlns:p14="http://schemas.microsoft.com/office/powerpoint/2010/main" val="2521449129"/>
      </p:ext>
    </p:extLst>
  </p:cSld>
  <p:clrMapOvr>
    <a:masterClrMapping/>
  </p:clrMapOvr>
  <p:transition spd="slow" advClick="0">
    <p:comb/>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820209" y="705360"/>
            <a:ext cx="8596668" cy="589005"/>
          </a:xfrm>
          <a:prstGeom prst="rect">
            <a:avLst/>
          </a:prstGeom>
        </p:spPr>
        <p:txBody>
          <a:bodyPr vert="horz" lIns="91440" tIns="45720" rIns="91440" bIns="45720" rtlCol="0" anchor="b">
            <a:noAutofit/>
          </a:bodyPr>
          <a:lstStyle>
            <a:lvl1pPr algn="l" defTabSz="457200" rtl="0" eaLnBrk="1" latinLnBrk="0" hangingPunct="1">
              <a:spcBef>
                <a:spcPct val="0"/>
              </a:spcBef>
              <a:buNone/>
              <a:defRPr sz="2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lgn="ctr">
              <a:lnSpc>
                <a:spcPct val="80000"/>
              </a:lnSpc>
              <a:spcBef>
                <a:spcPts val="1000"/>
              </a:spcBef>
              <a:buClr>
                <a:schemeClr val="accent1"/>
              </a:buClr>
              <a:buSzPct val="80000"/>
              <a:buFont typeface="Wingdings 3" charset="2"/>
              <a:buChar char=""/>
            </a:pPr>
            <a:r>
              <a:rPr lang="es-ES" sz="1800" b="1" dirty="0" smtClean="0">
                <a:solidFill>
                  <a:schemeClr val="accent1">
                    <a:lumMod val="50000"/>
                  </a:schemeClr>
                </a:solidFill>
                <a:latin typeface="+mn-lt"/>
                <a:ea typeface="+mn-ea"/>
                <a:cs typeface="+mn-cs"/>
              </a:rPr>
              <a:t>CONTACTANOS</a:t>
            </a:r>
          </a:p>
          <a:p>
            <a:pPr marL="342900" indent="-342900" algn="ctr">
              <a:lnSpc>
                <a:spcPct val="80000"/>
              </a:lnSpc>
              <a:spcBef>
                <a:spcPts val="1000"/>
              </a:spcBef>
              <a:buClr>
                <a:schemeClr val="accent1"/>
              </a:buClr>
              <a:buSzPct val="80000"/>
              <a:buFont typeface="Wingdings 3" charset="2"/>
              <a:buChar char=""/>
            </a:pPr>
            <a:endParaRPr lang="es-ES" sz="1800" b="1" dirty="0">
              <a:solidFill>
                <a:schemeClr val="accent1">
                  <a:lumMod val="50000"/>
                </a:schemeClr>
              </a:solidFill>
              <a:latin typeface="+mn-lt"/>
              <a:ea typeface="+mn-ea"/>
              <a:cs typeface="+mn-cs"/>
            </a:endParaRPr>
          </a:p>
        </p:txBody>
      </p:sp>
      <p:sp>
        <p:nvSpPr>
          <p:cNvPr id="15" name="Rectángulo 14"/>
          <p:cNvSpPr/>
          <p:nvPr/>
        </p:nvSpPr>
        <p:spPr>
          <a:xfrm>
            <a:off x="3093890" y="3720420"/>
            <a:ext cx="5400656" cy="3932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prstDash val="sysDot"/>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smtClean="0">
                <a:solidFill>
                  <a:srgbClr val="002060"/>
                </a:solidFill>
                <a:latin typeface="Arial Narrow" panose="020B0606020202030204" pitchFamily="34" charset="0"/>
              </a:rPr>
              <a:t>Página: https//carwahs.solution.cl</a:t>
            </a:r>
            <a:endParaRPr lang="es-CO" dirty="0">
              <a:solidFill>
                <a:srgbClr val="002060"/>
              </a:solidFill>
              <a:latin typeface="Arial Narrow" panose="020B0606020202030204" pitchFamily="34" charset="0"/>
            </a:endParaRPr>
          </a:p>
        </p:txBody>
      </p:sp>
      <p:grpSp>
        <p:nvGrpSpPr>
          <p:cNvPr id="2" name="Grupo 1"/>
          <p:cNvGrpSpPr/>
          <p:nvPr/>
        </p:nvGrpSpPr>
        <p:grpSpPr>
          <a:xfrm>
            <a:off x="2647550" y="1817491"/>
            <a:ext cx="5854556" cy="2342446"/>
            <a:chOff x="2647550" y="1817491"/>
            <a:chExt cx="5854556" cy="2342446"/>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scene3d>
            <a:camera prst="orthographicFront">
              <a:rot lat="0" lon="0" rev="0"/>
            </a:camera>
            <a:lightRig rig="balanced" dir="t">
              <a:rot lat="0" lon="0" rev="8700000"/>
            </a:lightRig>
          </a:scene3d>
        </p:grpSpPr>
        <p:pic>
          <p:nvPicPr>
            <p:cNvPr id="6" name="Imagen 5"/>
            <p:cNvPicPr>
              <a:picLocks noChangeAspect="1"/>
            </p:cNvPicPr>
            <p:nvPr/>
          </p:nvPicPr>
          <p:blipFill>
            <a:blip r:embed="rId2"/>
            <a:stretch>
              <a:fillRect/>
            </a:stretch>
          </p:blipFill>
          <p:spPr>
            <a:xfrm>
              <a:off x="2647550" y="2304343"/>
              <a:ext cx="544377" cy="460752"/>
            </a:xfrm>
            <a:prstGeom prst="rect">
              <a:avLst/>
            </a:prstGeom>
            <a:grpFill/>
            <a:ln>
              <a:solidFill>
                <a:srgbClr val="48FA59"/>
              </a:solidFill>
            </a:ln>
            <a:effectLst>
              <a:outerShdw blurRad="44450" dist="27940" dir="5400000" algn="ctr">
                <a:srgbClr val="000000">
                  <a:alpha val="32000"/>
                </a:srgbClr>
              </a:outerShdw>
            </a:effectLst>
            <a:sp3d>
              <a:bevelT w="190500" h="38100"/>
            </a:sp3d>
          </p:spPr>
        </p:pic>
        <p:pic>
          <p:nvPicPr>
            <p:cNvPr id="7" name="Imagen 6"/>
            <p:cNvPicPr>
              <a:picLocks noChangeAspect="1"/>
            </p:cNvPicPr>
            <p:nvPr/>
          </p:nvPicPr>
          <p:blipFill>
            <a:blip r:embed="rId3"/>
            <a:stretch>
              <a:fillRect/>
            </a:stretch>
          </p:blipFill>
          <p:spPr>
            <a:xfrm>
              <a:off x="2681197" y="2845282"/>
              <a:ext cx="412693" cy="420980"/>
            </a:xfrm>
            <a:prstGeom prst="rect">
              <a:avLst/>
            </a:prstGeom>
            <a:grpFill/>
            <a:ln>
              <a:solidFill>
                <a:srgbClr val="48FA59"/>
              </a:solidFill>
            </a:ln>
            <a:effectLst>
              <a:outerShdw blurRad="44450" dist="27940" dir="5400000" algn="ctr">
                <a:srgbClr val="000000">
                  <a:alpha val="32000"/>
                </a:srgbClr>
              </a:outerShdw>
            </a:effectLst>
            <a:sp3d>
              <a:bevelT w="190500" h="38100"/>
            </a:sp3d>
          </p:spPr>
        </p:pic>
        <p:pic>
          <p:nvPicPr>
            <p:cNvPr id="8" name="Imagen 7"/>
            <p:cNvPicPr>
              <a:picLocks noChangeAspect="1"/>
            </p:cNvPicPr>
            <p:nvPr/>
          </p:nvPicPr>
          <p:blipFill>
            <a:blip r:embed="rId4"/>
            <a:stretch>
              <a:fillRect/>
            </a:stretch>
          </p:blipFill>
          <p:spPr>
            <a:xfrm>
              <a:off x="2699103" y="1817491"/>
              <a:ext cx="424682" cy="391260"/>
            </a:xfrm>
            <a:prstGeom prst="rect">
              <a:avLst/>
            </a:prstGeom>
            <a:grpFill/>
            <a:ln>
              <a:solidFill>
                <a:srgbClr val="48FA59"/>
              </a:solidFill>
            </a:ln>
            <a:effectLst>
              <a:outerShdw blurRad="44450" dist="27940" dir="5400000" algn="ctr">
                <a:srgbClr val="000000">
                  <a:alpha val="32000"/>
                </a:srgbClr>
              </a:outerShdw>
            </a:effectLst>
            <a:sp3d>
              <a:bevelT w="190500" h="38100"/>
            </a:sp3d>
          </p:spPr>
        </p:pic>
        <p:grpSp>
          <p:nvGrpSpPr>
            <p:cNvPr id="9" name="Grupo 8"/>
            <p:cNvGrpSpPr/>
            <p:nvPr/>
          </p:nvGrpSpPr>
          <p:grpSpPr>
            <a:xfrm>
              <a:off x="3093890" y="1870219"/>
              <a:ext cx="5408216" cy="1828830"/>
              <a:chOff x="2640996" y="4808864"/>
              <a:chExt cx="4572001" cy="1828830"/>
            </a:xfrm>
            <a:grpFill/>
          </p:grpSpPr>
          <p:sp>
            <p:nvSpPr>
              <p:cNvPr id="10" name="Rectángulo 9"/>
              <p:cNvSpPr/>
              <p:nvPr/>
            </p:nvSpPr>
            <p:spPr>
              <a:xfrm>
                <a:off x="2640997" y="5333078"/>
                <a:ext cx="4572000" cy="472557"/>
              </a:xfrm>
              <a:prstGeom prst="rect">
                <a:avLst/>
              </a:prstGeom>
              <a:grpFill/>
              <a:ln>
                <a:solidFill>
                  <a:srgbClr val="48FA59"/>
                </a:solidFill>
                <a:prstDash val="sysDot"/>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smtClean="0">
                    <a:solidFill>
                      <a:srgbClr val="002060"/>
                    </a:solidFill>
                    <a:latin typeface="Arial Narrow" panose="020B0606020202030204" pitchFamily="34" charset="0"/>
                  </a:rPr>
                  <a:t>Correo: </a:t>
                </a:r>
                <a:r>
                  <a:rPr lang="es-ES" dirty="0" smtClean="0">
                    <a:solidFill>
                      <a:srgbClr val="002060"/>
                    </a:solidFill>
                    <a:latin typeface="Arial Narrow" panose="020B0606020202030204" pitchFamily="34" charset="0"/>
                    <a:hlinkClick r:id="rId5"/>
                  </a:rPr>
                  <a:t>contacto@carwashsolution.cl</a:t>
                </a:r>
                <a:endParaRPr lang="es-ES" dirty="0" smtClean="0">
                  <a:solidFill>
                    <a:srgbClr val="002060"/>
                  </a:solidFill>
                  <a:latin typeface="Arial Narrow" panose="020B0606020202030204" pitchFamily="34" charset="0"/>
                </a:endParaRPr>
              </a:p>
              <a:p>
                <a:r>
                  <a:rPr lang="es-ES" dirty="0" smtClean="0">
                    <a:solidFill>
                      <a:srgbClr val="002060"/>
                    </a:solidFill>
                    <a:latin typeface="Arial Narrow" panose="020B0606020202030204" pitchFamily="34" charset="0"/>
                  </a:rPr>
                  <a:t>Correo: Ziro56-xt@Hotmail.com</a:t>
                </a:r>
                <a:endParaRPr lang="es-CO" dirty="0">
                  <a:solidFill>
                    <a:srgbClr val="002060"/>
                  </a:solidFill>
                  <a:latin typeface="Arial Narrow" panose="020B0606020202030204" pitchFamily="34" charset="0"/>
                </a:endParaRPr>
              </a:p>
            </p:txBody>
          </p:sp>
          <p:sp>
            <p:nvSpPr>
              <p:cNvPr id="11" name="Rectángulo 10"/>
              <p:cNvSpPr/>
              <p:nvPr/>
            </p:nvSpPr>
            <p:spPr>
              <a:xfrm>
                <a:off x="2640997" y="5829917"/>
                <a:ext cx="4572000" cy="393203"/>
              </a:xfrm>
              <a:prstGeom prst="rect">
                <a:avLst/>
              </a:prstGeom>
              <a:grpFill/>
              <a:ln>
                <a:solidFill>
                  <a:srgbClr val="48FA59"/>
                </a:solidFill>
                <a:prstDash val="sysDot"/>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smtClean="0">
                    <a:solidFill>
                      <a:srgbClr val="002060"/>
                    </a:solidFill>
                    <a:latin typeface="Arial Narrow" panose="020B0606020202030204" pitchFamily="34" charset="0"/>
                  </a:rPr>
                  <a:t>WhatsApp:+569 4082 3482</a:t>
                </a:r>
                <a:endParaRPr lang="es-CO" dirty="0">
                  <a:solidFill>
                    <a:srgbClr val="002060"/>
                  </a:solidFill>
                  <a:latin typeface="Arial Narrow" panose="020B0606020202030204" pitchFamily="34" charset="0"/>
                </a:endParaRPr>
              </a:p>
            </p:txBody>
          </p:sp>
          <p:sp>
            <p:nvSpPr>
              <p:cNvPr id="12" name="Rectángulo 11"/>
              <p:cNvSpPr/>
              <p:nvPr/>
            </p:nvSpPr>
            <p:spPr>
              <a:xfrm>
                <a:off x="2640997" y="4808864"/>
                <a:ext cx="4572000" cy="509926"/>
              </a:xfrm>
              <a:prstGeom prst="rect">
                <a:avLst/>
              </a:prstGeom>
              <a:grpFill/>
              <a:ln>
                <a:solidFill>
                  <a:srgbClr val="48FA59"/>
                </a:solidFill>
                <a:prstDash val="sysDot"/>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smtClean="0">
                    <a:solidFill>
                      <a:srgbClr val="002060"/>
                    </a:solidFill>
                    <a:latin typeface="Arial Narrow" panose="020B0606020202030204" pitchFamily="34" charset="0"/>
                  </a:rPr>
                  <a:t>Dirección: Calle Inés Solari Magnasco 2604 Departamento  5, Iquique</a:t>
                </a:r>
                <a:endParaRPr lang="es-CO" dirty="0">
                  <a:solidFill>
                    <a:srgbClr val="002060"/>
                  </a:solidFill>
                  <a:latin typeface="Arial Narrow" panose="020B0606020202030204" pitchFamily="34" charset="0"/>
                </a:endParaRPr>
              </a:p>
            </p:txBody>
          </p:sp>
          <p:sp>
            <p:nvSpPr>
              <p:cNvPr id="13" name="Rectángulo 12"/>
              <p:cNvSpPr/>
              <p:nvPr/>
            </p:nvSpPr>
            <p:spPr>
              <a:xfrm>
                <a:off x="2640996" y="6244491"/>
                <a:ext cx="4572000" cy="393203"/>
              </a:xfrm>
              <a:prstGeom prst="rect">
                <a:avLst/>
              </a:prstGeom>
              <a:grpFill/>
              <a:ln>
                <a:solidFill>
                  <a:srgbClr val="48FA59"/>
                </a:solidFill>
                <a:prstDash val="sysDot"/>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smtClean="0">
                    <a:solidFill>
                      <a:srgbClr val="002060"/>
                    </a:solidFill>
                    <a:latin typeface="Arial Narrow" panose="020B0606020202030204" pitchFamily="34" charset="0"/>
                  </a:rPr>
                  <a:t>Teléfono:+569 4082 3482</a:t>
                </a:r>
                <a:endParaRPr lang="es-CO" dirty="0">
                  <a:solidFill>
                    <a:srgbClr val="002060"/>
                  </a:solidFill>
                  <a:latin typeface="Arial Narrow" panose="020B0606020202030204" pitchFamily="34" charset="0"/>
                </a:endParaRPr>
              </a:p>
            </p:txBody>
          </p:sp>
        </p:grpSp>
        <p:pic>
          <p:nvPicPr>
            <p:cNvPr id="14" name="Imagen 13"/>
            <p:cNvPicPr>
              <a:picLocks noChangeAspect="1"/>
            </p:cNvPicPr>
            <p:nvPr/>
          </p:nvPicPr>
          <p:blipFill>
            <a:blip r:embed="rId6"/>
            <a:stretch>
              <a:fillRect/>
            </a:stretch>
          </p:blipFill>
          <p:spPr>
            <a:xfrm>
              <a:off x="2677301" y="3278346"/>
              <a:ext cx="468287" cy="393203"/>
            </a:xfrm>
            <a:prstGeom prst="rect">
              <a:avLst/>
            </a:prstGeom>
            <a:grpFill/>
            <a:ln>
              <a:solidFill>
                <a:srgbClr val="48FA59"/>
              </a:solidFill>
            </a:ln>
            <a:effectLst>
              <a:outerShdw blurRad="44450" dist="27940" dir="5400000" algn="ctr">
                <a:srgbClr val="000000">
                  <a:alpha val="32000"/>
                </a:srgbClr>
              </a:outerShdw>
            </a:effectLst>
            <a:sp3d>
              <a:bevelT w="190500" h="38100"/>
            </a:sp3d>
          </p:spPr>
        </p:pic>
        <p:pic>
          <p:nvPicPr>
            <p:cNvPr id="16" name="Imagen 15"/>
            <p:cNvPicPr>
              <a:picLocks noChangeAspect="1"/>
            </p:cNvPicPr>
            <p:nvPr/>
          </p:nvPicPr>
          <p:blipFill>
            <a:blip r:embed="rId7"/>
            <a:stretch>
              <a:fillRect/>
            </a:stretch>
          </p:blipFill>
          <p:spPr>
            <a:xfrm>
              <a:off x="2705182" y="3711138"/>
              <a:ext cx="429115" cy="448799"/>
            </a:xfrm>
            <a:prstGeom prst="rect">
              <a:avLst/>
            </a:prstGeom>
            <a:grpFill/>
            <a:ln>
              <a:solidFill>
                <a:srgbClr val="48FA59"/>
              </a:solidFill>
            </a:ln>
            <a:effectLst>
              <a:outerShdw blurRad="44450" dist="27940" dir="5400000" algn="ctr">
                <a:srgbClr val="000000">
                  <a:alpha val="32000"/>
                </a:srgbClr>
              </a:outerShdw>
            </a:effectLst>
            <a:sp3d>
              <a:bevelT w="190500" h="38100"/>
            </a:sp3d>
          </p:spPr>
        </p:pic>
      </p:grpSp>
      <p:pic>
        <p:nvPicPr>
          <p:cNvPr id="17" name="Imagen 16"/>
          <p:cNvPicPr>
            <a:picLocks noChangeAspect="1"/>
          </p:cNvPicPr>
          <p:nvPr/>
        </p:nvPicPr>
        <p:blipFill>
          <a:blip r:embed="rId8"/>
          <a:stretch>
            <a:fillRect/>
          </a:stretch>
        </p:blipFill>
        <p:spPr>
          <a:xfrm>
            <a:off x="0" y="5524398"/>
            <a:ext cx="3581308" cy="1333602"/>
          </a:xfrm>
          <a:prstGeom prst="rect">
            <a:avLst/>
          </a:prstGeom>
        </p:spPr>
      </p:pic>
      <p:sp>
        <p:nvSpPr>
          <p:cNvPr id="19" name="Subtítulo 2"/>
          <p:cNvSpPr>
            <a:spLocks noGrp="1"/>
          </p:cNvSpPr>
          <p:nvPr>
            <p:ph type="subTitle" idx="1"/>
          </p:nvPr>
        </p:nvSpPr>
        <p:spPr>
          <a:xfrm>
            <a:off x="3685512" y="4387362"/>
            <a:ext cx="3492128" cy="863297"/>
          </a:xfrm>
          <a:effectLst>
            <a:reflection blurRad="6350" stA="50000" endA="300" endPos="90000" dist="50800" dir="5400000" sy="-100000" algn="bl" rotWithShape="0"/>
          </a:effectLst>
          <a:scene3d>
            <a:camera prst="orthographicFront"/>
            <a:lightRig rig="threePt" dir="t"/>
          </a:scene3d>
          <a:sp3d>
            <a:bevelT w="139700" prst="cross"/>
          </a:sp3d>
        </p:spPr>
        <p:txBody>
          <a:bodyPr>
            <a:normAutofit lnSpcReduction="10000"/>
          </a:bodyPr>
          <a:lstStyle/>
          <a:p>
            <a:pPr algn="ctr"/>
            <a:r>
              <a:rPr lang="es-ES" dirty="0" smtClean="0">
                <a:solidFill>
                  <a:schemeClr val="accent1">
                    <a:lumMod val="50000"/>
                  </a:schemeClr>
                </a:solidFill>
                <a:latin typeface="Segoe UI Emoji" panose="020B0502040204020203" pitchFamily="34" charset="0"/>
                <a:ea typeface="Segoe UI Emoji" panose="020B0502040204020203" pitchFamily="34" charset="0"/>
              </a:rPr>
              <a:t>LIMPIEZA INTEGRAL, INDUSTRIAL Y ESTÉTICA </a:t>
            </a:r>
            <a:r>
              <a:rPr lang="es-ES" b="1" dirty="0" smtClean="0">
                <a:solidFill>
                  <a:schemeClr val="accent1">
                    <a:lumMod val="50000"/>
                  </a:schemeClr>
                </a:solidFill>
                <a:latin typeface="Segoe UI Emoji" panose="020B0502040204020203" pitchFamily="34" charset="0"/>
                <a:ea typeface="Segoe UI Emoji" panose="020B0502040204020203" pitchFamily="34" charset="0"/>
              </a:rPr>
              <a:t>A DOMICILIO</a:t>
            </a:r>
            <a:endParaRPr lang="es-CO" b="1" dirty="0">
              <a:solidFill>
                <a:schemeClr val="accent1">
                  <a:lumMod val="50000"/>
                </a:schemeClr>
              </a:solidFill>
              <a:latin typeface="Segoe UI Emoji" panose="020B0502040204020203" pitchFamily="34" charset="0"/>
              <a:ea typeface="Segoe UI Emoji" panose="020B0502040204020203" pitchFamily="34" charset="0"/>
            </a:endParaRPr>
          </a:p>
        </p:txBody>
      </p:sp>
      <p:sp>
        <p:nvSpPr>
          <p:cNvPr id="30" name="Botón de acción: Hacia delante o Siguiente 29">
            <a:hlinkClick r:id="" action="ppaction://hlinkshowjump?jump=nextslide" highlightClick="1"/>
          </p:cNvPr>
          <p:cNvSpPr/>
          <p:nvPr/>
        </p:nvSpPr>
        <p:spPr>
          <a:xfrm>
            <a:off x="11172825" y="5943239"/>
            <a:ext cx="528638" cy="500062"/>
          </a:xfrm>
          <a:prstGeom prst="actionButtonForwardNext">
            <a:avLst/>
          </a:prstGeom>
          <a:solidFill>
            <a:schemeClr val="tx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a:ln w="22225">
                <a:solidFill>
                  <a:schemeClr val="accent2"/>
                </a:solidFill>
                <a:prstDash val="solid"/>
              </a:ln>
              <a:solidFill>
                <a:schemeClr val="accent2">
                  <a:lumMod val="40000"/>
                  <a:lumOff val="60000"/>
                </a:schemeClr>
              </a:solidFill>
            </a:endParaRPr>
          </a:p>
        </p:txBody>
      </p:sp>
      <p:sp>
        <p:nvSpPr>
          <p:cNvPr id="31" name="Botón de acción: Hacia atrás o Anterior 30">
            <a:hlinkClick r:id="" action="ppaction://hlinkshowjump?jump=previousslide" highlightClick="1"/>
          </p:cNvPr>
          <p:cNvSpPr/>
          <p:nvPr/>
        </p:nvSpPr>
        <p:spPr>
          <a:xfrm>
            <a:off x="10587044" y="5943239"/>
            <a:ext cx="485779" cy="500062"/>
          </a:xfrm>
          <a:prstGeom prst="actionButtonBackPrevious">
            <a:avLst/>
          </a:prstGeom>
          <a:solidFill>
            <a:schemeClr val="tx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2" name="Proceso alternativo 31">
            <a:hlinkClick r:id="rId9" action="ppaction://hlinksldjump"/>
          </p:cNvPr>
          <p:cNvSpPr/>
          <p:nvPr/>
        </p:nvSpPr>
        <p:spPr>
          <a:xfrm>
            <a:off x="9801241" y="5943239"/>
            <a:ext cx="700089" cy="500062"/>
          </a:xfrm>
          <a:prstGeom prst="flowChartAlternateProcess">
            <a:avLst/>
          </a:prstGeom>
          <a:solidFill>
            <a:schemeClr val="tx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t>MENU</a:t>
            </a:r>
            <a:endParaRPr lang="es-CO" sz="1200" dirty="0"/>
          </a:p>
        </p:txBody>
      </p:sp>
    </p:spTree>
    <p:extLst>
      <p:ext uri="{BB962C8B-B14F-4D97-AF65-F5344CB8AC3E}">
        <p14:creationId xmlns:p14="http://schemas.microsoft.com/office/powerpoint/2010/main" val="3548435888"/>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contenido 8"/>
          <p:cNvPicPr>
            <a:picLocks noGrp="1" noChangeAspect="1"/>
          </p:cNvPicPr>
          <p:nvPr>
            <p:ph sz="quarter" idx="4"/>
          </p:nvPr>
        </p:nvPicPr>
        <p:blipFill>
          <a:blip r:embed="rId2"/>
          <a:stretch>
            <a:fillRect/>
          </a:stretch>
        </p:blipFill>
        <p:spPr>
          <a:xfrm>
            <a:off x="2321216" y="907672"/>
            <a:ext cx="3296111" cy="2302558"/>
          </a:xfrm>
          <a:prstGeom prst="rect">
            <a:avLst/>
          </a:prstGeom>
        </p:spPr>
      </p:pic>
      <p:pic>
        <p:nvPicPr>
          <p:cNvPr id="11" name="Imagen 10"/>
          <p:cNvPicPr>
            <a:picLocks noChangeAspect="1"/>
          </p:cNvPicPr>
          <p:nvPr/>
        </p:nvPicPr>
        <p:blipFill>
          <a:blip r:embed="rId3"/>
          <a:stretch>
            <a:fillRect/>
          </a:stretch>
        </p:blipFill>
        <p:spPr>
          <a:xfrm>
            <a:off x="5617327" y="907672"/>
            <a:ext cx="3095625" cy="2302558"/>
          </a:xfrm>
          <a:prstGeom prst="rect">
            <a:avLst/>
          </a:prstGeom>
        </p:spPr>
      </p:pic>
      <p:pic>
        <p:nvPicPr>
          <p:cNvPr id="12" name="Imagen 11"/>
          <p:cNvPicPr>
            <a:picLocks noChangeAspect="1"/>
          </p:cNvPicPr>
          <p:nvPr/>
        </p:nvPicPr>
        <p:blipFill>
          <a:blip r:embed="rId4"/>
          <a:stretch>
            <a:fillRect/>
          </a:stretch>
        </p:blipFill>
        <p:spPr>
          <a:xfrm>
            <a:off x="2321216" y="3210230"/>
            <a:ext cx="3296111" cy="2939766"/>
          </a:xfrm>
          <a:prstGeom prst="rect">
            <a:avLst/>
          </a:prstGeom>
        </p:spPr>
      </p:pic>
      <p:sp>
        <p:nvSpPr>
          <p:cNvPr id="13" name="Rectángulo 12"/>
          <p:cNvSpPr/>
          <p:nvPr/>
        </p:nvSpPr>
        <p:spPr>
          <a:xfrm>
            <a:off x="4345825" y="371672"/>
            <a:ext cx="1271502" cy="313932"/>
          </a:xfrm>
          <a:prstGeom prst="rect">
            <a:avLst/>
          </a:prstGeom>
        </p:spPr>
        <p:txBody>
          <a:bodyPr wrap="none">
            <a:spAutoFit/>
          </a:bodyPr>
          <a:lstStyle/>
          <a:p>
            <a:pPr marL="342900" indent="-342900" algn="ctr">
              <a:lnSpc>
                <a:spcPct val="80000"/>
              </a:lnSpc>
              <a:spcBef>
                <a:spcPts val="1000"/>
              </a:spcBef>
              <a:buClr>
                <a:schemeClr val="accent1"/>
              </a:buClr>
              <a:buSzPct val="80000"/>
              <a:buFont typeface="Wingdings 3" charset="2"/>
              <a:buChar char=""/>
            </a:pPr>
            <a:r>
              <a:rPr lang="es-ES" b="1" dirty="0" smtClean="0">
                <a:solidFill>
                  <a:schemeClr val="accent1">
                    <a:lumMod val="50000"/>
                  </a:schemeClr>
                </a:solidFill>
              </a:rPr>
              <a:t>ALBUM</a:t>
            </a:r>
            <a:endParaRPr lang="es-ES" b="1" dirty="0">
              <a:solidFill>
                <a:schemeClr val="accent1">
                  <a:lumMod val="50000"/>
                </a:schemeClr>
              </a:solidFill>
            </a:endParaRPr>
          </a:p>
        </p:txBody>
      </p:sp>
      <p:sp>
        <p:nvSpPr>
          <p:cNvPr id="14" name="Botón de acción: Hacia delante o Siguiente 13">
            <a:hlinkClick r:id="" action="ppaction://hlinkshowjump?jump=nextslide" highlightClick="1"/>
          </p:cNvPr>
          <p:cNvSpPr/>
          <p:nvPr/>
        </p:nvSpPr>
        <p:spPr>
          <a:xfrm>
            <a:off x="11172825" y="6257570"/>
            <a:ext cx="528638" cy="500062"/>
          </a:xfrm>
          <a:prstGeom prst="actionButtonForwardNext">
            <a:avLst/>
          </a:prstGeom>
          <a:solidFill>
            <a:schemeClr val="tx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a:ln w="22225">
                <a:solidFill>
                  <a:schemeClr val="accent2"/>
                </a:solidFill>
                <a:prstDash val="solid"/>
              </a:ln>
              <a:solidFill>
                <a:schemeClr val="accent2">
                  <a:lumMod val="40000"/>
                  <a:lumOff val="60000"/>
                </a:schemeClr>
              </a:solidFill>
            </a:endParaRPr>
          </a:p>
        </p:txBody>
      </p:sp>
      <p:sp>
        <p:nvSpPr>
          <p:cNvPr id="15" name="Botón de acción: Hacia atrás o Anterior 14">
            <a:hlinkClick r:id="" action="ppaction://hlinkshowjump?jump=previousslide" highlightClick="1"/>
          </p:cNvPr>
          <p:cNvSpPr/>
          <p:nvPr/>
        </p:nvSpPr>
        <p:spPr>
          <a:xfrm>
            <a:off x="10587044" y="6257570"/>
            <a:ext cx="485779" cy="500062"/>
          </a:xfrm>
          <a:prstGeom prst="actionButtonBackPrevious">
            <a:avLst/>
          </a:prstGeom>
          <a:solidFill>
            <a:schemeClr val="tx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Proceso alternativo 15">
            <a:hlinkClick r:id="rId5" action="ppaction://hlinksldjump"/>
          </p:cNvPr>
          <p:cNvSpPr/>
          <p:nvPr/>
        </p:nvSpPr>
        <p:spPr>
          <a:xfrm>
            <a:off x="9801241" y="6257570"/>
            <a:ext cx="700089" cy="500062"/>
          </a:xfrm>
          <a:prstGeom prst="flowChartAlternateProcess">
            <a:avLst/>
          </a:prstGeom>
          <a:solidFill>
            <a:schemeClr val="tx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t>MENU</a:t>
            </a:r>
            <a:endParaRPr lang="es-CO" sz="1200" dirty="0"/>
          </a:p>
        </p:txBody>
      </p:sp>
      <p:pic>
        <p:nvPicPr>
          <p:cNvPr id="17" name="Imagen 16"/>
          <p:cNvPicPr>
            <a:picLocks noChangeAspect="1"/>
          </p:cNvPicPr>
          <p:nvPr/>
        </p:nvPicPr>
        <p:blipFill>
          <a:blip r:embed="rId6"/>
          <a:stretch>
            <a:fillRect/>
          </a:stretch>
        </p:blipFill>
        <p:spPr>
          <a:xfrm>
            <a:off x="263075" y="6172418"/>
            <a:ext cx="1800225" cy="670365"/>
          </a:xfrm>
          <a:prstGeom prst="rect">
            <a:avLst/>
          </a:prstGeom>
        </p:spPr>
      </p:pic>
      <p:pic>
        <p:nvPicPr>
          <p:cNvPr id="5" name="Imagen 4"/>
          <p:cNvPicPr>
            <a:picLocks noChangeAspect="1"/>
          </p:cNvPicPr>
          <p:nvPr/>
        </p:nvPicPr>
        <p:blipFill>
          <a:blip r:embed="rId7"/>
          <a:stretch>
            <a:fillRect/>
          </a:stretch>
        </p:blipFill>
        <p:spPr>
          <a:xfrm>
            <a:off x="5617327" y="3210230"/>
            <a:ext cx="3095625" cy="2939766"/>
          </a:xfrm>
          <a:prstGeom prst="rect">
            <a:avLst/>
          </a:prstGeom>
        </p:spPr>
      </p:pic>
    </p:spTree>
    <p:extLst>
      <p:ext uri="{BB962C8B-B14F-4D97-AF65-F5344CB8AC3E}">
        <p14:creationId xmlns:p14="http://schemas.microsoft.com/office/powerpoint/2010/main" val="4023446048"/>
      </p:ext>
    </p:extLst>
  </p:cSld>
  <p:clrMapOvr>
    <a:masterClrMapping/>
  </p:clrMapOvr>
  <mc:AlternateContent xmlns:mc="http://schemas.openxmlformats.org/markup-compatibility/2006" xmlns:p14="http://schemas.microsoft.com/office/powerpoint/2010/main">
    <mc:Choice Requires="p14">
      <p:transition spd="slow" p14:dur="1600" advClick="0">
        <p14:prism isContent="1" isInverted="1"/>
      </p:transition>
    </mc:Choice>
    <mc:Fallback xmlns="">
      <p:transition spd="slow" advClick="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p:cNvSpPr/>
          <p:nvPr/>
        </p:nvSpPr>
        <p:spPr>
          <a:xfrm>
            <a:off x="4345825" y="371672"/>
            <a:ext cx="1271502" cy="313932"/>
          </a:xfrm>
          <a:prstGeom prst="rect">
            <a:avLst/>
          </a:prstGeom>
        </p:spPr>
        <p:txBody>
          <a:bodyPr wrap="none">
            <a:spAutoFit/>
          </a:bodyPr>
          <a:lstStyle/>
          <a:p>
            <a:pPr marL="342900" indent="-342900" algn="ctr">
              <a:lnSpc>
                <a:spcPct val="80000"/>
              </a:lnSpc>
              <a:spcBef>
                <a:spcPts val="1000"/>
              </a:spcBef>
              <a:buClr>
                <a:schemeClr val="accent1"/>
              </a:buClr>
              <a:buSzPct val="80000"/>
              <a:buFont typeface="Wingdings 3" charset="2"/>
              <a:buChar char=""/>
            </a:pPr>
            <a:r>
              <a:rPr lang="es-ES" b="1" dirty="0" smtClean="0">
                <a:solidFill>
                  <a:schemeClr val="accent1">
                    <a:lumMod val="50000"/>
                  </a:schemeClr>
                </a:solidFill>
              </a:rPr>
              <a:t>ALBUM</a:t>
            </a:r>
            <a:endParaRPr lang="es-ES" b="1" dirty="0">
              <a:solidFill>
                <a:schemeClr val="accent1">
                  <a:lumMod val="50000"/>
                </a:schemeClr>
              </a:solidFill>
            </a:endParaRPr>
          </a:p>
        </p:txBody>
      </p:sp>
      <p:sp>
        <p:nvSpPr>
          <p:cNvPr id="14" name="Botón de acción: Hacia delante o Siguiente 13">
            <a:hlinkClick r:id="" action="ppaction://hlinkshowjump?jump=nextslide" highlightClick="1"/>
          </p:cNvPr>
          <p:cNvSpPr/>
          <p:nvPr/>
        </p:nvSpPr>
        <p:spPr>
          <a:xfrm>
            <a:off x="11172825" y="6257570"/>
            <a:ext cx="528638" cy="500062"/>
          </a:xfrm>
          <a:prstGeom prst="actionButtonForwardNext">
            <a:avLst/>
          </a:prstGeom>
          <a:solidFill>
            <a:schemeClr val="tx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a:ln w="22225">
                <a:solidFill>
                  <a:schemeClr val="accent2"/>
                </a:solidFill>
                <a:prstDash val="solid"/>
              </a:ln>
              <a:solidFill>
                <a:schemeClr val="accent2">
                  <a:lumMod val="40000"/>
                  <a:lumOff val="60000"/>
                </a:schemeClr>
              </a:solidFill>
            </a:endParaRPr>
          </a:p>
        </p:txBody>
      </p:sp>
      <p:sp>
        <p:nvSpPr>
          <p:cNvPr id="15" name="Botón de acción: Hacia atrás o Anterior 14">
            <a:hlinkClick r:id="" action="ppaction://hlinkshowjump?jump=previousslide" highlightClick="1"/>
          </p:cNvPr>
          <p:cNvSpPr/>
          <p:nvPr/>
        </p:nvSpPr>
        <p:spPr>
          <a:xfrm>
            <a:off x="10587044" y="6257570"/>
            <a:ext cx="485779" cy="500062"/>
          </a:xfrm>
          <a:prstGeom prst="actionButtonBackPrevious">
            <a:avLst/>
          </a:prstGeom>
          <a:solidFill>
            <a:schemeClr val="tx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Proceso alternativo 15">
            <a:hlinkClick r:id="rId2" action="ppaction://hlinksldjump"/>
          </p:cNvPr>
          <p:cNvSpPr/>
          <p:nvPr/>
        </p:nvSpPr>
        <p:spPr>
          <a:xfrm>
            <a:off x="9801241" y="6257570"/>
            <a:ext cx="700089" cy="500062"/>
          </a:xfrm>
          <a:prstGeom prst="flowChartAlternateProcess">
            <a:avLst/>
          </a:prstGeom>
          <a:solidFill>
            <a:schemeClr val="tx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t>MENU</a:t>
            </a:r>
            <a:endParaRPr lang="es-CO" sz="1200" dirty="0"/>
          </a:p>
        </p:txBody>
      </p:sp>
      <p:pic>
        <p:nvPicPr>
          <p:cNvPr id="17" name="Imagen 16"/>
          <p:cNvPicPr>
            <a:picLocks noChangeAspect="1"/>
          </p:cNvPicPr>
          <p:nvPr/>
        </p:nvPicPr>
        <p:blipFill>
          <a:blip r:embed="rId3"/>
          <a:stretch>
            <a:fillRect/>
          </a:stretch>
        </p:blipFill>
        <p:spPr>
          <a:xfrm>
            <a:off x="263075" y="6172418"/>
            <a:ext cx="1800225" cy="670365"/>
          </a:xfrm>
          <a:prstGeom prst="rect">
            <a:avLst/>
          </a:prstGeom>
        </p:spPr>
      </p:pic>
      <p:pic>
        <p:nvPicPr>
          <p:cNvPr id="4" name="Imagen 3"/>
          <p:cNvPicPr>
            <a:picLocks noChangeAspect="1"/>
          </p:cNvPicPr>
          <p:nvPr/>
        </p:nvPicPr>
        <p:blipFill>
          <a:blip r:embed="rId4"/>
          <a:stretch>
            <a:fillRect/>
          </a:stretch>
        </p:blipFill>
        <p:spPr>
          <a:xfrm>
            <a:off x="3182583" y="3868145"/>
            <a:ext cx="3954689" cy="263945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 name="Imagen 1"/>
          <p:cNvPicPr>
            <a:picLocks noChangeAspect="1"/>
          </p:cNvPicPr>
          <p:nvPr/>
        </p:nvPicPr>
        <p:blipFill>
          <a:blip r:embed="rId5"/>
          <a:stretch>
            <a:fillRect/>
          </a:stretch>
        </p:blipFill>
        <p:spPr>
          <a:xfrm>
            <a:off x="909454" y="821775"/>
            <a:ext cx="3927530" cy="27929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 name="Imagen 2"/>
          <p:cNvPicPr>
            <a:picLocks noChangeAspect="1"/>
          </p:cNvPicPr>
          <p:nvPr/>
        </p:nvPicPr>
        <p:blipFill>
          <a:blip r:embed="rId6"/>
          <a:stretch>
            <a:fillRect/>
          </a:stretch>
        </p:blipFill>
        <p:spPr>
          <a:xfrm>
            <a:off x="5678374" y="796051"/>
            <a:ext cx="3805561" cy="281868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83407399"/>
      </p:ext>
    </p:extLst>
  </p:cSld>
  <p:clrMapOvr>
    <a:masterClrMapping/>
  </p:clrMapOvr>
  <mc:AlternateContent xmlns:mc="http://schemas.openxmlformats.org/markup-compatibility/2006" xmlns:p14="http://schemas.microsoft.com/office/powerpoint/2010/main">
    <mc:Choice Requires="p14">
      <p:transition spd="slow" p14:dur="1600" advClick="0">
        <p14:prism isContent="1" isInverted="1"/>
      </p:transition>
    </mc:Choice>
    <mc:Fallback xmlns="">
      <p:transition spd="slow" advClick="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p:cNvSpPr/>
          <p:nvPr/>
        </p:nvSpPr>
        <p:spPr>
          <a:xfrm>
            <a:off x="4345825" y="371672"/>
            <a:ext cx="1271502" cy="313932"/>
          </a:xfrm>
          <a:prstGeom prst="rect">
            <a:avLst/>
          </a:prstGeom>
        </p:spPr>
        <p:txBody>
          <a:bodyPr wrap="none">
            <a:spAutoFit/>
          </a:bodyPr>
          <a:lstStyle/>
          <a:p>
            <a:pPr marL="342900" indent="-342900" algn="ctr">
              <a:lnSpc>
                <a:spcPct val="80000"/>
              </a:lnSpc>
              <a:spcBef>
                <a:spcPts val="1000"/>
              </a:spcBef>
              <a:buClr>
                <a:schemeClr val="accent1"/>
              </a:buClr>
              <a:buSzPct val="80000"/>
              <a:buFont typeface="Wingdings 3" charset="2"/>
              <a:buChar char=""/>
            </a:pPr>
            <a:r>
              <a:rPr lang="es-ES" b="1" dirty="0" smtClean="0">
                <a:solidFill>
                  <a:schemeClr val="accent1">
                    <a:lumMod val="50000"/>
                  </a:schemeClr>
                </a:solidFill>
              </a:rPr>
              <a:t>ALBUM</a:t>
            </a:r>
            <a:endParaRPr lang="es-ES" b="1" dirty="0">
              <a:solidFill>
                <a:schemeClr val="accent1">
                  <a:lumMod val="50000"/>
                </a:schemeClr>
              </a:solidFill>
            </a:endParaRPr>
          </a:p>
        </p:txBody>
      </p:sp>
      <p:sp>
        <p:nvSpPr>
          <p:cNvPr id="14" name="Botón de acción: Hacia delante o Siguiente 13">
            <a:hlinkClick r:id="" action="ppaction://hlinkshowjump?jump=nextslide" highlightClick="1"/>
          </p:cNvPr>
          <p:cNvSpPr/>
          <p:nvPr/>
        </p:nvSpPr>
        <p:spPr>
          <a:xfrm>
            <a:off x="11172825" y="6257570"/>
            <a:ext cx="528638" cy="500062"/>
          </a:xfrm>
          <a:prstGeom prst="actionButtonForwardNext">
            <a:avLst/>
          </a:prstGeom>
          <a:solidFill>
            <a:schemeClr val="tx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a:ln w="22225">
                <a:solidFill>
                  <a:schemeClr val="accent2"/>
                </a:solidFill>
                <a:prstDash val="solid"/>
              </a:ln>
              <a:solidFill>
                <a:schemeClr val="accent2">
                  <a:lumMod val="40000"/>
                  <a:lumOff val="60000"/>
                </a:schemeClr>
              </a:solidFill>
            </a:endParaRPr>
          </a:p>
        </p:txBody>
      </p:sp>
      <p:sp>
        <p:nvSpPr>
          <p:cNvPr id="15" name="Botón de acción: Hacia atrás o Anterior 14">
            <a:hlinkClick r:id="" action="ppaction://hlinkshowjump?jump=previousslide" highlightClick="1"/>
          </p:cNvPr>
          <p:cNvSpPr/>
          <p:nvPr/>
        </p:nvSpPr>
        <p:spPr>
          <a:xfrm>
            <a:off x="10587044" y="6257570"/>
            <a:ext cx="485779" cy="500062"/>
          </a:xfrm>
          <a:prstGeom prst="actionButtonBackPrevious">
            <a:avLst/>
          </a:prstGeom>
          <a:solidFill>
            <a:schemeClr val="tx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Proceso alternativo 15">
            <a:hlinkClick r:id="rId2" action="ppaction://hlinksldjump"/>
          </p:cNvPr>
          <p:cNvSpPr/>
          <p:nvPr/>
        </p:nvSpPr>
        <p:spPr>
          <a:xfrm>
            <a:off x="9801241" y="6257570"/>
            <a:ext cx="700089" cy="500062"/>
          </a:xfrm>
          <a:prstGeom prst="flowChartAlternateProcess">
            <a:avLst/>
          </a:prstGeom>
          <a:solidFill>
            <a:schemeClr val="tx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t>MENU</a:t>
            </a:r>
            <a:endParaRPr lang="es-CO" sz="1200" dirty="0"/>
          </a:p>
        </p:txBody>
      </p:sp>
      <p:pic>
        <p:nvPicPr>
          <p:cNvPr id="17" name="Imagen 16"/>
          <p:cNvPicPr>
            <a:picLocks noChangeAspect="1"/>
          </p:cNvPicPr>
          <p:nvPr/>
        </p:nvPicPr>
        <p:blipFill>
          <a:blip r:embed="rId3"/>
          <a:stretch>
            <a:fillRect/>
          </a:stretch>
        </p:blipFill>
        <p:spPr>
          <a:xfrm>
            <a:off x="263075" y="6172418"/>
            <a:ext cx="1800225" cy="670365"/>
          </a:xfrm>
          <a:prstGeom prst="rect">
            <a:avLst/>
          </a:prstGeom>
        </p:spPr>
      </p:pic>
      <p:pic>
        <p:nvPicPr>
          <p:cNvPr id="5" name="Imagen 4"/>
          <p:cNvPicPr>
            <a:picLocks noChangeAspect="1"/>
          </p:cNvPicPr>
          <p:nvPr/>
        </p:nvPicPr>
        <p:blipFill>
          <a:blip r:embed="rId4"/>
          <a:stretch>
            <a:fillRect/>
          </a:stretch>
        </p:blipFill>
        <p:spPr>
          <a:xfrm>
            <a:off x="960212" y="685604"/>
            <a:ext cx="3821581" cy="338171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Imagen 5"/>
          <p:cNvPicPr>
            <a:picLocks noChangeAspect="1"/>
          </p:cNvPicPr>
          <p:nvPr/>
        </p:nvPicPr>
        <p:blipFill>
          <a:blip r:embed="rId5"/>
          <a:stretch>
            <a:fillRect/>
          </a:stretch>
        </p:blipFill>
        <p:spPr>
          <a:xfrm>
            <a:off x="5314951" y="685605"/>
            <a:ext cx="3774818" cy="332918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7" name="Imagen 6"/>
          <p:cNvPicPr>
            <a:picLocks noChangeAspect="1"/>
          </p:cNvPicPr>
          <p:nvPr/>
        </p:nvPicPr>
        <p:blipFill>
          <a:blip r:embed="rId6"/>
          <a:stretch>
            <a:fillRect/>
          </a:stretch>
        </p:blipFill>
        <p:spPr>
          <a:xfrm>
            <a:off x="3596383" y="4239638"/>
            <a:ext cx="4041888" cy="25179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43056527"/>
      </p:ext>
    </p:extLst>
  </p:cSld>
  <p:clrMapOvr>
    <a:masterClrMapping/>
  </p:clrMapOvr>
  <mc:AlternateContent xmlns:mc="http://schemas.openxmlformats.org/markup-compatibility/2006" xmlns:p14="http://schemas.microsoft.com/office/powerpoint/2010/main">
    <mc:Choice Requires="p14">
      <p:transition spd="slow" p14:dur="1600" advClick="0">
        <p14:prism isContent="1" isInverted="1"/>
      </p:transition>
    </mc:Choice>
    <mc:Fallback xmlns="">
      <p:transition spd="slow" advClick="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otón de acción: Inicio 3">
            <a:hlinkClick r:id="" action="ppaction://hlinkshowjump?jump=firstslide" highlightClick="1"/>
          </p:cNvPr>
          <p:cNvSpPr/>
          <p:nvPr/>
        </p:nvSpPr>
        <p:spPr>
          <a:xfrm>
            <a:off x="11158537" y="5943238"/>
            <a:ext cx="600075" cy="500063"/>
          </a:xfrm>
          <a:prstGeom prst="actionButtonHome">
            <a:avLst/>
          </a:prstGeom>
          <a:solidFill>
            <a:schemeClr val="tx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Título 1"/>
          <p:cNvSpPr txBox="1">
            <a:spLocks/>
          </p:cNvSpPr>
          <p:nvPr/>
        </p:nvSpPr>
        <p:spPr>
          <a:xfrm>
            <a:off x="-626446" y="3929063"/>
            <a:ext cx="8596668" cy="1207637"/>
          </a:xfrm>
          <a:prstGeom prst="rect">
            <a:avLst/>
          </a:prstGeom>
        </p:spPr>
        <p:txBody>
          <a:bodyPr vert="horz" lIns="91440" tIns="45720" rIns="91440" bIns="45720" rtlCol="0" anchor="b">
            <a:noAutofit/>
          </a:bodyPr>
          <a:lstStyle>
            <a:lvl1pPr algn="l" defTabSz="457200" rtl="0" eaLnBrk="1" latinLnBrk="0" hangingPunct="1">
              <a:spcBef>
                <a:spcPct val="0"/>
              </a:spcBef>
              <a:buNone/>
              <a:defRPr sz="2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80000"/>
              </a:lnSpc>
              <a:spcBef>
                <a:spcPts val="1000"/>
              </a:spcBef>
              <a:buClr>
                <a:schemeClr val="accent1"/>
              </a:buClr>
              <a:buSzPct val="80000"/>
            </a:pPr>
            <a:endParaRPr lang="es-ES" sz="2400" b="1" dirty="0" smtClean="0">
              <a:solidFill>
                <a:schemeClr val="accent1">
                  <a:lumMod val="50000"/>
                </a:schemeClr>
              </a:solidFill>
              <a:latin typeface="Arial Narrow" panose="020B0606020202030204" pitchFamily="34" charset="0"/>
              <a:ea typeface="+mn-ea"/>
              <a:cs typeface="+mn-cs"/>
            </a:endParaRPr>
          </a:p>
          <a:p>
            <a:pPr algn="ctr">
              <a:lnSpc>
                <a:spcPct val="80000"/>
              </a:lnSpc>
              <a:spcBef>
                <a:spcPts val="1000"/>
              </a:spcBef>
              <a:buClr>
                <a:schemeClr val="accent1"/>
              </a:buClr>
              <a:buSzPct val="80000"/>
            </a:pPr>
            <a:r>
              <a:rPr lang="es-ES" sz="2400" b="1" dirty="0" smtClean="0">
                <a:solidFill>
                  <a:schemeClr val="accent1">
                    <a:lumMod val="50000"/>
                  </a:schemeClr>
                </a:solidFill>
                <a:latin typeface="Arial Narrow" panose="020B0606020202030204" pitchFamily="34" charset="0"/>
                <a:ea typeface="+mn-ea"/>
                <a:cs typeface="+mn-cs"/>
              </a:rPr>
              <a:t>                     Ciro </a:t>
            </a:r>
            <a:r>
              <a:rPr lang="es-ES" sz="2400" b="1" dirty="0" err="1" smtClean="0">
                <a:solidFill>
                  <a:schemeClr val="accent1">
                    <a:lumMod val="50000"/>
                  </a:schemeClr>
                </a:solidFill>
                <a:latin typeface="Arial Narrow" panose="020B0606020202030204" pitchFamily="34" charset="0"/>
                <a:ea typeface="+mn-ea"/>
                <a:cs typeface="+mn-cs"/>
              </a:rPr>
              <a:t>Arley</a:t>
            </a:r>
            <a:r>
              <a:rPr lang="es-ES" sz="2400" b="1" dirty="0" smtClean="0">
                <a:solidFill>
                  <a:schemeClr val="accent1">
                    <a:lumMod val="50000"/>
                  </a:schemeClr>
                </a:solidFill>
                <a:latin typeface="Arial Narrow" panose="020B0606020202030204" pitchFamily="34" charset="0"/>
                <a:ea typeface="+mn-ea"/>
                <a:cs typeface="+mn-cs"/>
              </a:rPr>
              <a:t> Caicedo Hinestroza</a:t>
            </a:r>
          </a:p>
          <a:p>
            <a:pPr algn="ctr">
              <a:lnSpc>
                <a:spcPct val="80000"/>
              </a:lnSpc>
              <a:spcBef>
                <a:spcPts val="1000"/>
              </a:spcBef>
              <a:buClr>
                <a:schemeClr val="accent1"/>
              </a:buClr>
              <a:buSzPct val="80000"/>
            </a:pPr>
            <a:r>
              <a:rPr lang="es-ES" sz="2400" b="1" dirty="0" smtClean="0">
                <a:solidFill>
                  <a:schemeClr val="accent1">
                    <a:lumMod val="50000"/>
                  </a:schemeClr>
                </a:solidFill>
                <a:latin typeface="Arial Narrow" panose="020B0606020202030204" pitchFamily="34" charset="0"/>
                <a:ea typeface="+mn-ea"/>
                <a:cs typeface="+mn-cs"/>
              </a:rPr>
              <a:t>Gerente y Dueño.</a:t>
            </a:r>
            <a:endParaRPr lang="es-ES" sz="2400" b="1" dirty="0">
              <a:solidFill>
                <a:schemeClr val="accent1">
                  <a:lumMod val="50000"/>
                </a:schemeClr>
              </a:solidFill>
              <a:latin typeface="Arial Narrow" panose="020B0606020202030204" pitchFamily="34" charset="0"/>
              <a:ea typeface="+mn-ea"/>
              <a:cs typeface="+mn-cs"/>
            </a:endParaRPr>
          </a:p>
        </p:txBody>
      </p:sp>
      <p:pic>
        <p:nvPicPr>
          <p:cNvPr id="8" name="Imagen 7"/>
          <p:cNvPicPr>
            <a:picLocks noChangeAspect="1"/>
          </p:cNvPicPr>
          <p:nvPr/>
        </p:nvPicPr>
        <p:blipFill>
          <a:blip r:embed="rId2"/>
          <a:stretch>
            <a:fillRect/>
          </a:stretch>
        </p:blipFill>
        <p:spPr>
          <a:xfrm>
            <a:off x="419192" y="5524398"/>
            <a:ext cx="3581308" cy="1333602"/>
          </a:xfrm>
          <a:prstGeom prst="rect">
            <a:avLst/>
          </a:prstGeom>
        </p:spPr>
      </p:pic>
      <p:sp>
        <p:nvSpPr>
          <p:cNvPr id="11" name="Botón de acción: Hacia atrás o Anterior 10">
            <a:hlinkClick r:id="" action="ppaction://hlinkshowjump?jump=previousslide" highlightClick="1"/>
          </p:cNvPr>
          <p:cNvSpPr/>
          <p:nvPr/>
        </p:nvSpPr>
        <p:spPr>
          <a:xfrm>
            <a:off x="10587044" y="5943239"/>
            <a:ext cx="485779" cy="500062"/>
          </a:xfrm>
          <a:prstGeom prst="actionButtonBackPrevious">
            <a:avLst/>
          </a:prstGeom>
          <a:solidFill>
            <a:schemeClr val="tx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Proceso alternativo 11">
            <a:hlinkClick r:id="rId3" action="ppaction://hlinksldjump"/>
          </p:cNvPr>
          <p:cNvSpPr/>
          <p:nvPr/>
        </p:nvSpPr>
        <p:spPr>
          <a:xfrm>
            <a:off x="9801241" y="5943239"/>
            <a:ext cx="700089" cy="500062"/>
          </a:xfrm>
          <a:prstGeom prst="flowChartAlternateProcess">
            <a:avLst/>
          </a:prstGeom>
          <a:solidFill>
            <a:schemeClr val="tx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t>MENU</a:t>
            </a:r>
            <a:endParaRPr lang="es-CO" sz="1200" dirty="0"/>
          </a:p>
        </p:txBody>
      </p:sp>
      <p:sp>
        <p:nvSpPr>
          <p:cNvPr id="13" name="Rectángulo 12"/>
          <p:cNvSpPr/>
          <p:nvPr/>
        </p:nvSpPr>
        <p:spPr>
          <a:xfrm>
            <a:off x="2447467" y="2786259"/>
            <a:ext cx="1867819" cy="437043"/>
          </a:xfrm>
          <a:prstGeom prst="rect">
            <a:avLst/>
          </a:prstGeom>
        </p:spPr>
        <p:txBody>
          <a:bodyPr wrap="none">
            <a:spAutoFit/>
          </a:bodyPr>
          <a:lstStyle/>
          <a:p>
            <a:pPr algn="ctr">
              <a:lnSpc>
                <a:spcPct val="80000"/>
              </a:lnSpc>
              <a:spcBef>
                <a:spcPts val="1000"/>
              </a:spcBef>
              <a:buClr>
                <a:schemeClr val="accent1"/>
              </a:buClr>
              <a:buSzPct val="80000"/>
            </a:pPr>
            <a:r>
              <a:rPr lang="es-ES" sz="2800" b="1" dirty="0" smtClean="0">
                <a:solidFill>
                  <a:schemeClr val="accent1">
                    <a:lumMod val="50000"/>
                  </a:schemeClr>
                </a:solidFill>
              </a:rPr>
              <a:t>GRACIAS…</a:t>
            </a:r>
            <a:endParaRPr lang="es-ES" sz="2800" b="1" dirty="0">
              <a:solidFill>
                <a:schemeClr val="accent1">
                  <a:lumMod val="50000"/>
                </a:schemeClr>
              </a:solidFill>
            </a:endParaRPr>
          </a:p>
        </p:txBody>
      </p:sp>
    </p:spTree>
    <p:extLst>
      <p:ext uri="{BB962C8B-B14F-4D97-AF65-F5344CB8AC3E}">
        <p14:creationId xmlns:p14="http://schemas.microsoft.com/office/powerpoint/2010/main" val="1782831632"/>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ítulo 2"/>
          <p:cNvSpPr txBox="1">
            <a:spLocks/>
          </p:cNvSpPr>
          <p:nvPr/>
        </p:nvSpPr>
        <p:spPr>
          <a:xfrm>
            <a:off x="1134088" y="3800531"/>
            <a:ext cx="4367463" cy="448207"/>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endParaRPr lang="es-CO" dirty="0">
              <a:solidFill>
                <a:schemeClr val="tx1"/>
              </a:solidFill>
            </a:endParaRPr>
          </a:p>
        </p:txBody>
      </p:sp>
      <p:sp>
        <p:nvSpPr>
          <p:cNvPr id="28" name="Marcador de contenido 3"/>
          <p:cNvSpPr txBox="1">
            <a:spLocks/>
          </p:cNvSpPr>
          <p:nvPr/>
        </p:nvSpPr>
        <p:spPr>
          <a:xfrm>
            <a:off x="790045" y="2003393"/>
            <a:ext cx="3432165" cy="3304117"/>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s-CO" dirty="0"/>
          </a:p>
        </p:txBody>
      </p:sp>
      <p:sp>
        <p:nvSpPr>
          <p:cNvPr id="20" name="Botón de acción: Hacia delante o Siguiente 19">
            <a:hlinkClick r:id="" action="ppaction://hlinkshowjump?jump=nextslide" highlightClick="1"/>
          </p:cNvPr>
          <p:cNvSpPr/>
          <p:nvPr/>
        </p:nvSpPr>
        <p:spPr>
          <a:xfrm>
            <a:off x="11172825" y="5943239"/>
            <a:ext cx="528638" cy="500062"/>
          </a:xfrm>
          <a:prstGeom prst="actionButtonForwardNext">
            <a:avLst/>
          </a:prstGeom>
          <a:solidFill>
            <a:schemeClr val="tx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a:ln w="22225">
                <a:solidFill>
                  <a:schemeClr val="accent2"/>
                </a:solidFill>
                <a:prstDash val="solid"/>
              </a:ln>
              <a:solidFill>
                <a:schemeClr val="accent2">
                  <a:lumMod val="40000"/>
                  <a:lumOff val="60000"/>
                </a:schemeClr>
              </a:solidFill>
            </a:endParaRPr>
          </a:p>
        </p:txBody>
      </p:sp>
      <p:sp>
        <p:nvSpPr>
          <p:cNvPr id="4" name="AutoShape 2" descr="blob:https://web.whatsapp.com/8a239089-3d73-4705-98e1-32172061bdd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0" name="Rectángulo 9"/>
          <p:cNvSpPr/>
          <p:nvPr/>
        </p:nvSpPr>
        <p:spPr>
          <a:xfrm>
            <a:off x="1134088" y="291878"/>
            <a:ext cx="8555344" cy="5909310"/>
          </a:xfrm>
          <a:prstGeom prst="rect">
            <a:avLst/>
          </a:prstGeom>
        </p:spPr>
        <p:txBody>
          <a:bodyPr wrap="square">
            <a:spAutoFit/>
          </a:bodyPr>
          <a:lstStyle/>
          <a:p>
            <a:r>
              <a:rPr lang="es-ES" dirty="0">
                <a:latin typeface="Arial" panose="020B0604020202020204" pitchFamily="34" charset="0"/>
                <a:cs typeface="Arial" panose="020B0604020202020204" pitchFamily="34" charset="0"/>
              </a:rPr>
              <a:t>Santiago de Chile, </a:t>
            </a:r>
            <a:r>
              <a:rPr lang="es-ES" dirty="0" smtClean="0">
                <a:latin typeface="Arial" panose="020B0604020202020204" pitchFamily="34" charset="0"/>
                <a:cs typeface="Arial" panose="020B0604020202020204" pitchFamily="34" charset="0"/>
              </a:rPr>
              <a:t>Agosto 2023</a:t>
            </a:r>
            <a:endParaRPr lang="es-ES" dirty="0">
              <a:latin typeface="Arial" panose="020B060402020202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a:p>
            <a:r>
              <a:rPr lang="es-ES" dirty="0" smtClean="0">
                <a:latin typeface="Arial" panose="020B0604020202020204" pitchFamily="34" charset="0"/>
                <a:cs typeface="Arial" panose="020B0604020202020204" pitchFamily="34" charset="0"/>
              </a:rPr>
              <a:t>Señores </a:t>
            </a:r>
          </a:p>
          <a:p>
            <a:endParaRPr lang="es-ES" dirty="0" smtClean="0">
              <a:latin typeface="Arial" panose="020B060402020202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rPr>
              <a:t>Cordial saludo </a:t>
            </a:r>
          </a:p>
          <a:p>
            <a:endParaRPr lang="es-ES" dirty="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rPr>
              <a:t>Somos una compañía de servicios, creada para atender sus necesidades de lavado de limpieza integral y estética a oficinas,  queriendo junto a ustedes implementar nuestro sistema en el sector de sus instalaciones.</a:t>
            </a:r>
          </a:p>
          <a:p>
            <a:endParaRPr lang="es-ES" dirty="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rPr>
              <a:t>Nos permitimos presentar nuestros servicios para su empresa, ponemos a su disposición nuestra propuesta, los productos y servicios de </a:t>
            </a:r>
            <a:r>
              <a:rPr lang="es-ES" dirty="0" err="1">
                <a:latin typeface="Arial" panose="020B0604020202020204" pitchFamily="34" charset="0"/>
                <a:cs typeface="Arial" panose="020B0604020202020204" pitchFamily="34" charset="0"/>
              </a:rPr>
              <a:t>CarWash</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Solutión</a:t>
            </a:r>
            <a:r>
              <a:rPr lang="es-ES" dirty="0">
                <a:latin typeface="Arial" panose="020B0604020202020204" pitchFamily="34" charset="0"/>
                <a:cs typeface="Arial" panose="020B0604020202020204" pitchFamily="34" charset="0"/>
              </a:rPr>
              <a:t>. </a:t>
            </a:r>
          </a:p>
          <a:p>
            <a:endParaRPr lang="es-ES" dirty="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rPr>
              <a:t>Sin otro particular, agradezco su atención.</a:t>
            </a:r>
          </a:p>
          <a:p>
            <a:endParaRPr lang="es-ES" dirty="0">
              <a:latin typeface="Arial" panose="020B0604020202020204" pitchFamily="34" charset="0"/>
              <a:cs typeface="Arial" panose="020B0604020202020204" pitchFamily="34" charset="0"/>
            </a:endParaRPr>
          </a:p>
          <a:p>
            <a:r>
              <a:rPr lang="es-ES" dirty="0" smtClean="0">
                <a:latin typeface="Arial" panose="020B0604020202020204" pitchFamily="34" charset="0"/>
                <a:cs typeface="Arial" panose="020B0604020202020204" pitchFamily="34" charset="0"/>
              </a:rPr>
              <a:t>_________________________</a:t>
            </a:r>
            <a:endParaRPr lang="es-ES" dirty="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rPr>
              <a:t>Ciro </a:t>
            </a:r>
            <a:r>
              <a:rPr lang="es-ES" dirty="0" err="1">
                <a:latin typeface="Arial" panose="020B0604020202020204" pitchFamily="34" charset="0"/>
                <a:cs typeface="Arial" panose="020B0604020202020204" pitchFamily="34" charset="0"/>
              </a:rPr>
              <a:t>Arley</a:t>
            </a:r>
            <a:r>
              <a:rPr lang="es-ES" dirty="0">
                <a:latin typeface="Arial" panose="020B0604020202020204" pitchFamily="34" charset="0"/>
                <a:cs typeface="Arial" panose="020B0604020202020204" pitchFamily="34" charset="0"/>
              </a:rPr>
              <a:t> Caicedo Sinestros</a:t>
            </a:r>
          </a:p>
          <a:p>
            <a:r>
              <a:rPr lang="es-ES" dirty="0">
                <a:latin typeface="Arial" panose="020B0604020202020204" pitchFamily="34" charset="0"/>
                <a:cs typeface="Arial" panose="020B0604020202020204" pitchFamily="34" charset="0"/>
              </a:rPr>
              <a:t>Gerente General</a:t>
            </a:r>
          </a:p>
          <a:p>
            <a:r>
              <a:rPr lang="es-ES" dirty="0">
                <a:latin typeface="Arial" panose="020B0604020202020204" pitchFamily="34" charset="0"/>
                <a:cs typeface="Arial" panose="020B0604020202020204" pitchFamily="34" charset="0"/>
              </a:rPr>
              <a:t>Móvil. +569 4082 3482 </a:t>
            </a:r>
          </a:p>
        </p:txBody>
      </p:sp>
      <p:sp>
        <p:nvSpPr>
          <p:cNvPr id="8" name="Proceso alternativo 7">
            <a:hlinkClick r:id="rId2" action="ppaction://hlinksldjump"/>
          </p:cNvPr>
          <p:cNvSpPr/>
          <p:nvPr/>
        </p:nvSpPr>
        <p:spPr>
          <a:xfrm>
            <a:off x="9883128" y="5951157"/>
            <a:ext cx="700089" cy="500062"/>
          </a:xfrm>
          <a:prstGeom prst="flowChartAlternateProcess">
            <a:avLst/>
          </a:prstGeom>
          <a:solidFill>
            <a:schemeClr val="tx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t>MENU</a:t>
            </a:r>
            <a:endParaRPr lang="es-CO" sz="1200" dirty="0"/>
          </a:p>
        </p:txBody>
      </p:sp>
      <p:sp>
        <p:nvSpPr>
          <p:cNvPr id="9" name="Botón de acción: Hacia atrás o Anterior 8">
            <a:hlinkClick r:id="" action="ppaction://hlinkshowjump?jump=previousslide" highlightClick="1"/>
          </p:cNvPr>
          <p:cNvSpPr/>
          <p:nvPr/>
        </p:nvSpPr>
        <p:spPr>
          <a:xfrm>
            <a:off x="10614340" y="5943239"/>
            <a:ext cx="485779" cy="500062"/>
          </a:xfrm>
          <a:prstGeom prst="actionButtonBackPrevious">
            <a:avLst/>
          </a:prstGeom>
          <a:solidFill>
            <a:schemeClr val="tx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352009535"/>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ítulo 2"/>
          <p:cNvSpPr txBox="1">
            <a:spLocks/>
          </p:cNvSpPr>
          <p:nvPr/>
        </p:nvSpPr>
        <p:spPr>
          <a:xfrm>
            <a:off x="1134088" y="3800531"/>
            <a:ext cx="4367463" cy="448207"/>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endParaRPr lang="es-CO" dirty="0">
              <a:solidFill>
                <a:schemeClr val="tx1"/>
              </a:solidFill>
            </a:endParaRPr>
          </a:p>
        </p:txBody>
      </p:sp>
      <p:sp>
        <p:nvSpPr>
          <p:cNvPr id="28" name="Marcador de contenido 3"/>
          <p:cNvSpPr txBox="1">
            <a:spLocks/>
          </p:cNvSpPr>
          <p:nvPr/>
        </p:nvSpPr>
        <p:spPr>
          <a:xfrm>
            <a:off x="790045" y="2003393"/>
            <a:ext cx="3432165" cy="3304117"/>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s-CO" dirty="0"/>
          </a:p>
        </p:txBody>
      </p:sp>
      <p:sp>
        <p:nvSpPr>
          <p:cNvPr id="20" name="Botón de acción: Hacia delante o Siguiente 19">
            <a:hlinkClick r:id="" action="ppaction://hlinkshowjump?jump=nextslide" highlightClick="1"/>
          </p:cNvPr>
          <p:cNvSpPr/>
          <p:nvPr/>
        </p:nvSpPr>
        <p:spPr>
          <a:xfrm>
            <a:off x="11172825" y="5943239"/>
            <a:ext cx="528638" cy="500062"/>
          </a:xfrm>
          <a:prstGeom prst="actionButtonForwardNext">
            <a:avLst/>
          </a:prstGeom>
          <a:solidFill>
            <a:schemeClr val="tx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a:ln w="22225">
                <a:solidFill>
                  <a:schemeClr val="accent2"/>
                </a:solidFill>
                <a:prstDash val="solid"/>
              </a:ln>
              <a:solidFill>
                <a:schemeClr val="accent2">
                  <a:lumMod val="40000"/>
                  <a:lumOff val="60000"/>
                </a:schemeClr>
              </a:solidFill>
            </a:endParaRPr>
          </a:p>
        </p:txBody>
      </p:sp>
      <p:sp>
        <p:nvSpPr>
          <p:cNvPr id="4" name="AutoShape 2" descr="blob:https://web.whatsapp.com/8a239089-3d73-4705-98e1-32172061bdd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3" name="Rectángulo 12"/>
          <p:cNvSpPr/>
          <p:nvPr/>
        </p:nvSpPr>
        <p:spPr>
          <a:xfrm>
            <a:off x="929990" y="571711"/>
            <a:ext cx="7628021" cy="5447645"/>
          </a:xfrm>
          <a:prstGeom prst="rect">
            <a:avLst/>
          </a:prstGeom>
        </p:spPr>
        <p:txBody>
          <a:bodyPr wrap="square">
            <a:spAutoFit/>
          </a:bodyPr>
          <a:lstStyle/>
          <a:p>
            <a:pPr algn="ctr"/>
            <a:r>
              <a:rPr lang="es-ES" sz="1600" b="1" dirty="0">
                <a:latin typeface="Arial" panose="020B0604020202020204" pitchFamily="34" charset="0"/>
                <a:cs typeface="Arial" panose="020B0604020202020204" pitchFamily="34" charset="0"/>
              </a:rPr>
              <a:t>INDICE</a:t>
            </a:r>
          </a:p>
          <a:p>
            <a:endParaRPr lang="es-ES" sz="1100" dirty="0">
              <a:latin typeface="Arial" panose="020B0604020202020204" pitchFamily="34" charset="0"/>
              <a:cs typeface="Arial" panose="020B0604020202020204" pitchFamily="34" charset="0"/>
            </a:endParaRPr>
          </a:p>
          <a:p>
            <a:endParaRPr lang="es-ES" sz="1100" dirty="0">
              <a:latin typeface="Arial" panose="020B0604020202020204" pitchFamily="34" charset="0"/>
              <a:cs typeface="Arial" panose="020B0604020202020204" pitchFamily="34" charset="0"/>
            </a:endParaRPr>
          </a:p>
          <a:p>
            <a:endParaRPr lang="es-ES" sz="1100" dirty="0">
              <a:latin typeface="Arial" panose="020B0604020202020204" pitchFamily="34" charset="0"/>
              <a:cs typeface="Arial" panose="020B0604020202020204" pitchFamily="34" charset="0"/>
            </a:endParaRPr>
          </a:p>
          <a:p>
            <a:r>
              <a:rPr lang="es-ES" sz="1100" dirty="0" smtClean="0">
                <a:latin typeface="Arial" panose="020B0604020202020204" pitchFamily="34" charset="0"/>
                <a:cs typeface="Arial" panose="020B0604020202020204" pitchFamily="34" charset="0"/>
              </a:rPr>
              <a:t>1Y2)</a:t>
            </a:r>
            <a:r>
              <a:rPr lang="es-ES" sz="1100" dirty="0">
                <a:latin typeface="Arial" panose="020B0604020202020204" pitchFamily="34" charset="0"/>
                <a:cs typeface="Arial" panose="020B0604020202020204" pitchFamily="34" charset="0"/>
              </a:rPr>
              <a:t>	</a:t>
            </a:r>
            <a:r>
              <a:rPr lang="es-ES" sz="1200" dirty="0">
                <a:latin typeface="Arial" panose="020B0604020202020204" pitchFamily="34" charset="0"/>
                <a:cs typeface="Arial" panose="020B0604020202020204" pitchFamily="34" charset="0"/>
              </a:rPr>
              <a:t>CARTA DE PRESENTACION PROPUESTA</a:t>
            </a:r>
            <a:r>
              <a:rPr lang="es-ES" sz="1200" dirty="0" smtClean="0">
                <a:latin typeface="Arial" panose="020B0604020202020204" pitchFamily="34" charset="0"/>
                <a:cs typeface="Arial" panose="020B0604020202020204" pitchFamily="34" charset="0"/>
              </a:rPr>
              <a:t>………………………. …………………………</a:t>
            </a:r>
            <a:endParaRPr lang="es-ES" sz="1200" dirty="0">
              <a:latin typeface="Arial" panose="020B0604020202020204" pitchFamily="34" charset="0"/>
              <a:cs typeface="Arial" panose="020B0604020202020204" pitchFamily="34" charset="0"/>
            </a:endParaRPr>
          </a:p>
          <a:p>
            <a:endParaRPr lang="es-ES" sz="1200" dirty="0" smtClean="0">
              <a:latin typeface="Arial" panose="020B0604020202020204" pitchFamily="34" charset="0"/>
              <a:cs typeface="Arial" panose="020B0604020202020204" pitchFamily="34" charset="0"/>
            </a:endParaRPr>
          </a:p>
          <a:p>
            <a:r>
              <a:rPr lang="es-ES" sz="1200" dirty="0">
                <a:latin typeface="Arial" panose="020B0604020202020204" pitchFamily="34" charset="0"/>
                <a:cs typeface="Arial" panose="020B0604020202020204" pitchFamily="34" charset="0"/>
              </a:rPr>
              <a:t>3</a:t>
            </a:r>
            <a:r>
              <a:rPr lang="es-ES" sz="1200" dirty="0" smtClean="0">
                <a:latin typeface="Arial" panose="020B0604020202020204" pitchFamily="34" charset="0"/>
                <a:cs typeface="Arial" panose="020B0604020202020204" pitchFamily="34" charset="0"/>
              </a:rPr>
              <a:t>)</a:t>
            </a:r>
            <a:r>
              <a:rPr lang="es-ES" sz="1200" dirty="0">
                <a:latin typeface="Arial" panose="020B0604020202020204" pitchFamily="34" charset="0"/>
                <a:cs typeface="Arial" panose="020B0604020202020204" pitchFamily="34" charset="0"/>
              </a:rPr>
              <a:t>	INDICE</a:t>
            </a:r>
            <a:r>
              <a:rPr lang="es-ES" sz="1200" dirty="0" smtClean="0">
                <a:latin typeface="Arial" panose="020B0604020202020204" pitchFamily="34" charset="0"/>
                <a:cs typeface="Arial" panose="020B0604020202020204" pitchFamily="34" charset="0"/>
              </a:rPr>
              <a:t>……………………………………………………………………………………………..</a:t>
            </a:r>
            <a:endParaRPr lang="es-ES" sz="1200" dirty="0">
              <a:latin typeface="Arial" panose="020B0604020202020204" pitchFamily="34" charset="0"/>
              <a:cs typeface="Arial" panose="020B0604020202020204" pitchFamily="34" charset="0"/>
            </a:endParaRPr>
          </a:p>
          <a:p>
            <a:endParaRPr lang="es-ES" sz="1200" dirty="0">
              <a:latin typeface="Arial" panose="020B0604020202020204" pitchFamily="34" charset="0"/>
              <a:cs typeface="Arial" panose="020B0604020202020204" pitchFamily="34" charset="0"/>
            </a:endParaRPr>
          </a:p>
          <a:p>
            <a:r>
              <a:rPr lang="es-ES" sz="1200" dirty="0">
                <a:latin typeface="Arial" panose="020B0604020202020204" pitchFamily="34" charset="0"/>
                <a:cs typeface="Arial" panose="020B0604020202020204" pitchFamily="34" charset="0"/>
              </a:rPr>
              <a:t>4</a:t>
            </a:r>
            <a:r>
              <a:rPr lang="es-ES" sz="1200" dirty="0" smtClean="0">
                <a:latin typeface="Arial" panose="020B0604020202020204" pitchFamily="34" charset="0"/>
                <a:cs typeface="Arial" panose="020B0604020202020204" pitchFamily="34" charset="0"/>
              </a:rPr>
              <a:t>)	QUIENES SOMOS, NUESTRA EMPRESA……………………………………………………</a:t>
            </a:r>
            <a:endParaRPr lang="es-ES" sz="1200" dirty="0">
              <a:latin typeface="Arial" panose="020B0604020202020204" pitchFamily="34" charset="0"/>
              <a:cs typeface="Arial" panose="020B0604020202020204" pitchFamily="34" charset="0"/>
            </a:endParaRPr>
          </a:p>
          <a:p>
            <a:endParaRPr lang="es-ES" sz="1200" dirty="0">
              <a:latin typeface="Arial" panose="020B0604020202020204" pitchFamily="34" charset="0"/>
              <a:cs typeface="Arial" panose="020B0604020202020204" pitchFamily="34" charset="0"/>
            </a:endParaRPr>
          </a:p>
          <a:p>
            <a:r>
              <a:rPr lang="es-ES" sz="1200" dirty="0">
                <a:latin typeface="Arial" panose="020B0604020202020204" pitchFamily="34" charset="0"/>
                <a:cs typeface="Arial" panose="020B0604020202020204" pitchFamily="34" charset="0"/>
              </a:rPr>
              <a:t>5</a:t>
            </a:r>
            <a:r>
              <a:rPr lang="es-ES" sz="1200" dirty="0" smtClean="0">
                <a:latin typeface="Arial" panose="020B0604020202020204" pitchFamily="34" charset="0"/>
                <a:cs typeface="Arial" panose="020B0604020202020204" pitchFamily="34" charset="0"/>
              </a:rPr>
              <a:t>)</a:t>
            </a:r>
            <a:r>
              <a:rPr lang="es-ES" sz="1200" dirty="0">
                <a:latin typeface="Arial" panose="020B0604020202020204" pitchFamily="34" charset="0"/>
                <a:cs typeface="Arial" panose="020B0604020202020204" pitchFamily="34" charset="0"/>
              </a:rPr>
              <a:t>	</a:t>
            </a:r>
            <a:r>
              <a:rPr lang="es-ES" sz="1200" dirty="0" smtClean="0">
                <a:latin typeface="Arial" panose="020B0604020202020204" pitchFamily="34" charset="0"/>
                <a:cs typeface="Arial" panose="020B0604020202020204" pitchFamily="34" charset="0"/>
              </a:rPr>
              <a:t>QUIENS SOMOS, NUESTRA MISION…………………………...........................................</a:t>
            </a:r>
            <a:endParaRPr lang="es-ES" sz="1200" dirty="0">
              <a:latin typeface="Arial" panose="020B0604020202020204" pitchFamily="34" charset="0"/>
              <a:cs typeface="Arial" panose="020B0604020202020204" pitchFamily="34" charset="0"/>
            </a:endParaRPr>
          </a:p>
          <a:p>
            <a:endParaRPr lang="es-ES" sz="1200" dirty="0">
              <a:latin typeface="Arial" panose="020B0604020202020204" pitchFamily="34" charset="0"/>
              <a:cs typeface="Arial" panose="020B0604020202020204" pitchFamily="34" charset="0"/>
            </a:endParaRPr>
          </a:p>
          <a:p>
            <a:r>
              <a:rPr lang="es-ES" sz="1200" dirty="0">
                <a:latin typeface="Arial" panose="020B0604020202020204" pitchFamily="34" charset="0"/>
                <a:cs typeface="Arial" panose="020B0604020202020204" pitchFamily="34" charset="0"/>
              </a:rPr>
              <a:t>6</a:t>
            </a:r>
            <a:r>
              <a:rPr lang="es-ES" sz="1200" dirty="0" smtClean="0">
                <a:latin typeface="Arial" panose="020B0604020202020204" pitchFamily="34" charset="0"/>
                <a:cs typeface="Arial" panose="020B0604020202020204" pitchFamily="34" charset="0"/>
              </a:rPr>
              <a:t>)</a:t>
            </a:r>
            <a:r>
              <a:rPr lang="es-ES" sz="1200" dirty="0">
                <a:latin typeface="Arial" panose="020B0604020202020204" pitchFamily="34" charset="0"/>
                <a:cs typeface="Arial" panose="020B0604020202020204" pitchFamily="34" charset="0"/>
              </a:rPr>
              <a:t>	</a:t>
            </a:r>
            <a:r>
              <a:rPr lang="es-ES" sz="1200" dirty="0" smtClean="0">
                <a:latin typeface="Arial" panose="020B0604020202020204" pitchFamily="34" charset="0"/>
                <a:cs typeface="Arial" panose="020B0604020202020204" pitchFamily="34" charset="0"/>
              </a:rPr>
              <a:t>QUIENES SOMOS, NUESTRA VISION…….....................................................................</a:t>
            </a:r>
            <a:endParaRPr lang="es-ES" sz="1200" dirty="0">
              <a:latin typeface="Arial" panose="020B0604020202020204" pitchFamily="34" charset="0"/>
              <a:cs typeface="Arial" panose="020B0604020202020204" pitchFamily="34" charset="0"/>
            </a:endParaRPr>
          </a:p>
          <a:p>
            <a:endParaRPr lang="es-ES" sz="1200" dirty="0" smtClean="0">
              <a:latin typeface="Arial" panose="020B0604020202020204" pitchFamily="34" charset="0"/>
              <a:cs typeface="Arial" panose="020B0604020202020204" pitchFamily="34" charset="0"/>
            </a:endParaRPr>
          </a:p>
          <a:p>
            <a:r>
              <a:rPr lang="es-ES" sz="1200" dirty="0" smtClean="0">
                <a:latin typeface="Arial" panose="020B0604020202020204" pitchFamily="34" charset="0"/>
                <a:cs typeface="Arial" panose="020B0604020202020204" pitchFamily="34" charset="0"/>
              </a:rPr>
              <a:t>7)</a:t>
            </a:r>
            <a:r>
              <a:rPr lang="es-ES" sz="1200" dirty="0">
                <a:latin typeface="Arial" panose="020B0604020202020204" pitchFamily="34" charset="0"/>
                <a:cs typeface="Arial" panose="020B0604020202020204" pitchFamily="34" charset="0"/>
              </a:rPr>
              <a:t>	</a:t>
            </a:r>
            <a:r>
              <a:rPr lang="es-ES" sz="1200" dirty="0" smtClean="0">
                <a:latin typeface="Arial" panose="020B0604020202020204" pitchFamily="34" charset="0"/>
                <a:cs typeface="Arial" panose="020B0604020202020204" pitchFamily="34" charset="0"/>
              </a:rPr>
              <a:t>¿POR QUÉ </a:t>
            </a:r>
            <a:r>
              <a:rPr lang="es-ES" sz="1200" dirty="0">
                <a:latin typeface="Arial" panose="020B0604020202020204" pitchFamily="34" charset="0"/>
                <a:cs typeface="Arial" panose="020B0604020202020204" pitchFamily="34" charset="0"/>
              </a:rPr>
              <a:t>ES IMPORTANTE PARA CARWASH EL ASEO ESPECIAL </a:t>
            </a:r>
            <a:r>
              <a:rPr lang="es-ES" sz="1200" dirty="0" smtClean="0">
                <a:latin typeface="Arial" panose="020B0604020202020204" pitchFamily="34" charset="0"/>
                <a:cs typeface="Arial" panose="020B0604020202020204" pitchFamily="34" charset="0"/>
              </a:rPr>
              <a:t>EN OFICINAS? </a:t>
            </a:r>
            <a:r>
              <a:rPr lang="es-ES" sz="1200" dirty="0">
                <a:latin typeface="Arial" panose="020B0604020202020204" pitchFamily="34" charset="0"/>
                <a:cs typeface="Arial" panose="020B0604020202020204" pitchFamily="34" charset="0"/>
              </a:rPr>
              <a:t>.</a:t>
            </a:r>
            <a:endParaRPr lang="es-ES" sz="1200" dirty="0" smtClean="0">
              <a:latin typeface="Arial" panose="020B0604020202020204" pitchFamily="34" charset="0"/>
              <a:cs typeface="Arial" panose="020B0604020202020204" pitchFamily="34" charset="0"/>
            </a:endParaRPr>
          </a:p>
          <a:p>
            <a:endParaRPr lang="es-ES" sz="1200" dirty="0" smtClean="0">
              <a:latin typeface="Arial" panose="020B0604020202020204" pitchFamily="34" charset="0"/>
              <a:cs typeface="Arial" panose="020B0604020202020204" pitchFamily="34" charset="0"/>
            </a:endParaRPr>
          </a:p>
          <a:p>
            <a:r>
              <a:rPr lang="es-ES" sz="1200" dirty="0">
                <a:latin typeface="Arial" panose="020B0604020202020204" pitchFamily="34" charset="0"/>
                <a:cs typeface="Arial" panose="020B0604020202020204" pitchFamily="34" charset="0"/>
              </a:rPr>
              <a:t>8</a:t>
            </a:r>
            <a:r>
              <a:rPr lang="es-ES" sz="1200" dirty="0" smtClean="0">
                <a:latin typeface="Arial" panose="020B0604020202020204" pitchFamily="34" charset="0"/>
                <a:cs typeface="Arial" panose="020B0604020202020204" pitchFamily="34" charset="0"/>
              </a:rPr>
              <a:t>)</a:t>
            </a:r>
            <a:r>
              <a:rPr lang="es-ES" sz="1200" dirty="0">
                <a:latin typeface="Arial" panose="020B0604020202020204" pitchFamily="34" charset="0"/>
                <a:cs typeface="Arial" panose="020B0604020202020204" pitchFamily="34" charset="0"/>
              </a:rPr>
              <a:t>	</a:t>
            </a:r>
            <a:r>
              <a:rPr lang="es-ES" sz="1200" dirty="0" smtClean="0">
                <a:latin typeface="Arial" panose="020B0604020202020204" pitchFamily="34" charset="0"/>
                <a:cs typeface="Arial" panose="020B0604020202020204" pitchFamily="34" charset="0"/>
              </a:rPr>
              <a:t>¿POR QUÉ EL ASEO DE OFIOCINAS LO DEBE REALIZAR UN ENTE EXTERNO’……</a:t>
            </a:r>
            <a:endParaRPr lang="es-ES" sz="1200" dirty="0">
              <a:latin typeface="Arial" panose="020B0604020202020204" pitchFamily="34" charset="0"/>
              <a:cs typeface="Arial" panose="020B0604020202020204" pitchFamily="34" charset="0"/>
            </a:endParaRPr>
          </a:p>
          <a:p>
            <a:endParaRPr lang="es-ES" sz="1200" dirty="0">
              <a:latin typeface="Arial" panose="020B0604020202020204" pitchFamily="34" charset="0"/>
              <a:cs typeface="Arial" panose="020B0604020202020204" pitchFamily="34" charset="0"/>
            </a:endParaRPr>
          </a:p>
          <a:p>
            <a:r>
              <a:rPr lang="es-ES" sz="1200" dirty="0">
                <a:latin typeface="Arial" panose="020B0604020202020204" pitchFamily="34" charset="0"/>
                <a:cs typeface="Arial" panose="020B0604020202020204" pitchFamily="34" charset="0"/>
              </a:rPr>
              <a:t>9</a:t>
            </a:r>
            <a:r>
              <a:rPr lang="es-ES" sz="1200" dirty="0" smtClean="0">
                <a:latin typeface="Arial" panose="020B0604020202020204" pitchFamily="34" charset="0"/>
                <a:cs typeface="Arial" panose="020B0604020202020204" pitchFamily="34" charset="0"/>
              </a:rPr>
              <a:t>)</a:t>
            </a:r>
            <a:r>
              <a:rPr lang="es-ES" sz="1200" dirty="0">
                <a:latin typeface="Arial" panose="020B0604020202020204" pitchFamily="34" charset="0"/>
                <a:cs typeface="Arial" panose="020B0604020202020204" pitchFamily="34" charset="0"/>
              </a:rPr>
              <a:t>	NUESTROS </a:t>
            </a:r>
            <a:r>
              <a:rPr lang="es-ES" sz="1200" dirty="0" smtClean="0">
                <a:latin typeface="Arial" panose="020B0604020202020204" pitchFamily="34" charset="0"/>
                <a:cs typeface="Arial" panose="020B0604020202020204" pitchFamily="34" charset="0"/>
              </a:rPr>
              <a:t>SERVICIOS……………………………………………………………………….</a:t>
            </a:r>
            <a:endParaRPr lang="es-ES" sz="1200" dirty="0">
              <a:latin typeface="Arial" panose="020B0604020202020204" pitchFamily="34" charset="0"/>
              <a:cs typeface="Arial" panose="020B0604020202020204" pitchFamily="34" charset="0"/>
            </a:endParaRPr>
          </a:p>
          <a:p>
            <a:endParaRPr lang="es-ES" sz="1200" dirty="0">
              <a:latin typeface="Arial" panose="020B0604020202020204" pitchFamily="34" charset="0"/>
              <a:cs typeface="Arial" panose="020B0604020202020204" pitchFamily="34" charset="0"/>
            </a:endParaRPr>
          </a:p>
          <a:p>
            <a:r>
              <a:rPr lang="es-ES" sz="1200" dirty="0" smtClean="0">
                <a:latin typeface="Arial" panose="020B0604020202020204" pitchFamily="34" charset="0"/>
                <a:cs typeface="Arial" panose="020B0604020202020204" pitchFamily="34" charset="0"/>
              </a:rPr>
              <a:t>10)    ¿POR QUÉ PREFERIRNOS?............................................................................................</a:t>
            </a:r>
          </a:p>
          <a:p>
            <a:pPr marL="228600" indent="-228600">
              <a:buAutoNum type="arabicParenR" startAt="9"/>
            </a:pPr>
            <a:endParaRPr lang="es-ES" sz="1200" dirty="0" smtClean="0">
              <a:latin typeface="Arial" panose="020B0604020202020204" pitchFamily="34" charset="0"/>
              <a:cs typeface="Arial" panose="020B0604020202020204" pitchFamily="34" charset="0"/>
            </a:endParaRPr>
          </a:p>
          <a:p>
            <a:r>
              <a:rPr lang="es-ES" sz="1200" dirty="0" smtClean="0">
                <a:latin typeface="Arial" panose="020B0604020202020204" pitchFamily="34" charset="0"/>
                <a:cs typeface="Arial" panose="020B0604020202020204" pitchFamily="34" charset="0"/>
              </a:rPr>
              <a:t>11)     LEGALIDAD DE NUESTRA EMPRESA………………………………………………………..</a:t>
            </a:r>
          </a:p>
          <a:p>
            <a:endParaRPr lang="es-ES" sz="1200" dirty="0" smtClean="0">
              <a:latin typeface="Arial" panose="020B0604020202020204" pitchFamily="34" charset="0"/>
              <a:cs typeface="Arial" panose="020B0604020202020204" pitchFamily="34" charset="0"/>
            </a:endParaRPr>
          </a:p>
          <a:p>
            <a:r>
              <a:rPr lang="es-ES" sz="1200" dirty="0" smtClean="0">
                <a:latin typeface="Arial" panose="020B0604020202020204" pitchFamily="34" charset="0"/>
                <a:cs typeface="Arial" panose="020B0604020202020204" pitchFamily="34" charset="0"/>
              </a:rPr>
              <a:t>12)     NUESTROS CLIENTES …………………………………………………………….................</a:t>
            </a:r>
            <a:r>
              <a:rPr lang="es-ES" sz="1200" dirty="0">
                <a:latin typeface="Arial" panose="020B0604020202020204" pitchFamily="34" charset="0"/>
                <a:cs typeface="Arial" panose="020B0604020202020204" pitchFamily="34" charset="0"/>
              </a:rPr>
              <a:t>	</a:t>
            </a:r>
            <a:endParaRPr lang="es-ES" sz="1200" dirty="0" smtClean="0">
              <a:latin typeface="Arial" panose="020B0604020202020204" pitchFamily="34" charset="0"/>
              <a:cs typeface="Arial" panose="020B0604020202020204" pitchFamily="34" charset="0"/>
            </a:endParaRPr>
          </a:p>
          <a:p>
            <a:r>
              <a:rPr lang="es-ES" sz="1200" dirty="0">
                <a:latin typeface="Arial" panose="020B0604020202020204" pitchFamily="34" charset="0"/>
                <a:cs typeface="Arial" panose="020B0604020202020204" pitchFamily="34" charset="0"/>
              </a:rPr>
              <a:t>	</a:t>
            </a:r>
            <a:endParaRPr lang="es-ES" sz="1200" dirty="0" smtClean="0">
              <a:latin typeface="Arial" panose="020B0604020202020204" pitchFamily="34" charset="0"/>
              <a:cs typeface="Arial" panose="020B0604020202020204" pitchFamily="34" charset="0"/>
            </a:endParaRPr>
          </a:p>
          <a:p>
            <a:r>
              <a:rPr lang="es-ES" sz="1200" dirty="0" smtClean="0">
                <a:latin typeface="Arial" panose="020B0604020202020204" pitchFamily="34" charset="0"/>
                <a:cs typeface="Arial" panose="020B0604020202020204" pitchFamily="34" charset="0"/>
              </a:rPr>
              <a:t>13)     CONTÁCTANOS…………………………………………………………………………………</a:t>
            </a:r>
            <a:r>
              <a:rPr lang="es-ES" sz="1200" dirty="0">
                <a:latin typeface="Arial" panose="020B0604020202020204" pitchFamily="34" charset="0"/>
                <a:cs typeface="Arial" panose="020B0604020202020204" pitchFamily="34" charset="0"/>
              </a:rPr>
              <a:t>							</a:t>
            </a:r>
            <a:endParaRPr lang="es-ES" sz="1200" dirty="0" smtClean="0">
              <a:latin typeface="Arial" panose="020B0604020202020204" pitchFamily="34" charset="0"/>
              <a:cs typeface="Arial" panose="020B0604020202020204" pitchFamily="34" charset="0"/>
            </a:endParaRPr>
          </a:p>
          <a:p>
            <a:pPr marL="342900" indent="-342900">
              <a:buAutoNum type="arabicParenR" startAt="10"/>
            </a:pPr>
            <a:endParaRPr lang="es-ES" sz="1100" dirty="0">
              <a:latin typeface="Arial" panose="020B0604020202020204" pitchFamily="34" charset="0"/>
              <a:cs typeface="Arial" panose="020B0604020202020204" pitchFamily="34" charset="0"/>
            </a:endParaRPr>
          </a:p>
        </p:txBody>
      </p:sp>
      <p:sp>
        <p:nvSpPr>
          <p:cNvPr id="14" name="Botón de acción: Hacia atrás o Anterior 13">
            <a:hlinkClick r:id="" action="ppaction://hlinkshowjump?jump=previousslide" highlightClick="1"/>
          </p:cNvPr>
          <p:cNvSpPr/>
          <p:nvPr/>
        </p:nvSpPr>
        <p:spPr>
          <a:xfrm>
            <a:off x="7667879" y="1366339"/>
            <a:ext cx="242888" cy="214312"/>
          </a:xfrm>
          <a:prstGeom prst="actionButtonBackPrevious">
            <a:avLst/>
          </a:prstGeom>
          <a:solidFill>
            <a:schemeClr val="bg2"/>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s-CO" dirty="0"/>
          </a:p>
        </p:txBody>
      </p:sp>
      <p:sp>
        <p:nvSpPr>
          <p:cNvPr id="15" name="Proceso 14">
            <a:hlinkClick r:id="rId2" action="ppaction://hlinksldjump"/>
          </p:cNvPr>
          <p:cNvSpPr/>
          <p:nvPr/>
        </p:nvSpPr>
        <p:spPr>
          <a:xfrm>
            <a:off x="7667876" y="2082288"/>
            <a:ext cx="300036" cy="228600"/>
          </a:xfrm>
          <a:prstGeom prst="flowChartProcess">
            <a:avLst/>
          </a:prstGeom>
          <a:solidFill>
            <a:schemeClr val="bg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s-CO" dirty="0"/>
          </a:p>
        </p:txBody>
      </p:sp>
      <p:sp>
        <p:nvSpPr>
          <p:cNvPr id="16" name="Proceso 15">
            <a:hlinkClick r:id="rId3" action="ppaction://hlinksldjump"/>
          </p:cNvPr>
          <p:cNvSpPr/>
          <p:nvPr/>
        </p:nvSpPr>
        <p:spPr>
          <a:xfrm>
            <a:off x="7667876" y="2457845"/>
            <a:ext cx="300036" cy="228600"/>
          </a:xfrm>
          <a:prstGeom prst="flowChartProcess">
            <a:avLst/>
          </a:prstGeom>
          <a:solidFill>
            <a:schemeClr val="bg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s-CO" dirty="0"/>
          </a:p>
        </p:txBody>
      </p:sp>
      <p:sp>
        <p:nvSpPr>
          <p:cNvPr id="17" name="Proceso 16">
            <a:hlinkClick r:id="rId4" action="ppaction://hlinksldjump"/>
          </p:cNvPr>
          <p:cNvSpPr/>
          <p:nvPr/>
        </p:nvSpPr>
        <p:spPr>
          <a:xfrm>
            <a:off x="7667877" y="2830453"/>
            <a:ext cx="300036" cy="228600"/>
          </a:xfrm>
          <a:prstGeom prst="flowChartProcess">
            <a:avLst/>
          </a:prstGeom>
          <a:solidFill>
            <a:schemeClr val="bg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s-CO" dirty="0"/>
          </a:p>
        </p:txBody>
      </p:sp>
      <p:sp>
        <p:nvSpPr>
          <p:cNvPr id="18" name="Proceso 17">
            <a:hlinkClick r:id="rId5" action="ppaction://hlinksldjump"/>
          </p:cNvPr>
          <p:cNvSpPr/>
          <p:nvPr/>
        </p:nvSpPr>
        <p:spPr>
          <a:xfrm>
            <a:off x="7667876" y="3200114"/>
            <a:ext cx="300036" cy="228600"/>
          </a:xfrm>
          <a:prstGeom prst="flowChartProcess">
            <a:avLst/>
          </a:prstGeom>
          <a:solidFill>
            <a:schemeClr val="bg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s-CO" dirty="0"/>
          </a:p>
        </p:txBody>
      </p:sp>
      <p:sp>
        <p:nvSpPr>
          <p:cNvPr id="19" name="Proceso 18">
            <a:hlinkClick r:id="rId6" action="ppaction://hlinksldjump"/>
          </p:cNvPr>
          <p:cNvSpPr/>
          <p:nvPr/>
        </p:nvSpPr>
        <p:spPr>
          <a:xfrm>
            <a:off x="7667876" y="3563633"/>
            <a:ext cx="300036" cy="228600"/>
          </a:xfrm>
          <a:prstGeom prst="flowChartProcess">
            <a:avLst/>
          </a:prstGeom>
          <a:solidFill>
            <a:schemeClr val="bg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s-CO" dirty="0"/>
          </a:p>
        </p:txBody>
      </p:sp>
      <p:sp>
        <p:nvSpPr>
          <p:cNvPr id="21" name="Proceso 20">
            <a:hlinkClick r:id="rId7" action="ppaction://hlinksldjump"/>
          </p:cNvPr>
          <p:cNvSpPr/>
          <p:nvPr/>
        </p:nvSpPr>
        <p:spPr>
          <a:xfrm>
            <a:off x="7667876" y="4305902"/>
            <a:ext cx="300036" cy="228600"/>
          </a:xfrm>
          <a:prstGeom prst="flowChartProcess">
            <a:avLst/>
          </a:prstGeom>
          <a:solidFill>
            <a:schemeClr val="bg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s-CO" dirty="0"/>
          </a:p>
        </p:txBody>
      </p:sp>
      <p:sp>
        <p:nvSpPr>
          <p:cNvPr id="22" name="Proceso 21">
            <a:hlinkClick r:id="rId8" action="ppaction://hlinksldjump"/>
          </p:cNvPr>
          <p:cNvSpPr/>
          <p:nvPr/>
        </p:nvSpPr>
        <p:spPr>
          <a:xfrm>
            <a:off x="7653590" y="4624092"/>
            <a:ext cx="300036" cy="228600"/>
          </a:xfrm>
          <a:prstGeom prst="flowChartProcess">
            <a:avLst/>
          </a:prstGeom>
          <a:solidFill>
            <a:schemeClr val="bg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s-CO" dirty="0"/>
          </a:p>
        </p:txBody>
      </p:sp>
      <p:sp>
        <p:nvSpPr>
          <p:cNvPr id="23" name="Proceso 22">
            <a:hlinkClick r:id="rId9" action="ppaction://hlinksldjump"/>
          </p:cNvPr>
          <p:cNvSpPr/>
          <p:nvPr/>
        </p:nvSpPr>
        <p:spPr>
          <a:xfrm>
            <a:off x="7667876" y="3956898"/>
            <a:ext cx="300036" cy="228600"/>
          </a:xfrm>
          <a:prstGeom prst="flowChartProcess">
            <a:avLst/>
          </a:prstGeom>
          <a:solidFill>
            <a:schemeClr val="bg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s-CO" dirty="0"/>
          </a:p>
        </p:txBody>
      </p:sp>
      <p:sp>
        <p:nvSpPr>
          <p:cNvPr id="24" name="Proceso 23">
            <a:hlinkClick r:id="rId10" action="ppaction://hlinksldjump"/>
          </p:cNvPr>
          <p:cNvSpPr/>
          <p:nvPr/>
        </p:nvSpPr>
        <p:spPr>
          <a:xfrm>
            <a:off x="7653590" y="4973096"/>
            <a:ext cx="300036" cy="228600"/>
          </a:xfrm>
          <a:prstGeom prst="flowChartProcess">
            <a:avLst/>
          </a:prstGeom>
          <a:solidFill>
            <a:schemeClr val="bg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s-CO" dirty="0"/>
          </a:p>
        </p:txBody>
      </p:sp>
      <p:sp>
        <p:nvSpPr>
          <p:cNvPr id="25" name="Proceso 24">
            <a:hlinkClick r:id="rId11" action="ppaction://hlinksldjump"/>
          </p:cNvPr>
          <p:cNvSpPr/>
          <p:nvPr/>
        </p:nvSpPr>
        <p:spPr>
          <a:xfrm>
            <a:off x="7653590" y="5291286"/>
            <a:ext cx="300036" cy="228600"/>
          </a:xfrm>
          <a:prstGeom prst="flowChartProcess">
            <a:avLst/>
          </a:prstGeom>
          <a:solidFill>
            <a:schemeClr val="bg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s-CO" dirty="0"/>
          </a:p>
        </p:txBody>
      </p:sp>
      <p:sp>
        <p:nvSpPr>
          <p:cNvPr id="26" name="Botón de acción: Hacia atrás o Anterior 25">
            <a:hlinkClick r:id="" action="ppaction://hlinkshowjump?jump=previousslide" highlightClick="1"/>
          </p:cNvPr>
          <p:cNvSpPr/>
          <p:nvPr/>
        </p:nvSpPr>
        <p:spPr>
          <a:xfrm>
            <a:off x="10587044" y="5943239"/>
            <a:ext cx="485779" cy="500062"/>
          </a:xfrm>
          <a:prstGeom prst="actionButtonBackPrevious">
            <a:avLst/>
          </a:prstGeom>
          <a:solidFill>
            <a:schemeClr val="tx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112178308"/>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stretch>
            <a:fillRect/>
          </a:stretch>
        </p:blipFill>
        <p:spPr>
          <a:xfrm>
            <a:off x="419192" y="5263700"/>
            <a:ext cx="4281396" cy="1594300"/>
          </a:xfrm>
          <a:prstGeom prst="rect">
            <a:avLst/>
          </a:prstGeom>
        </p:spPr>
      </p:pic>
      <p:sp>
        <p:nvSpPr>
          <p:cNvPr id="2" name="Título 1"/>
          <p:cNvSpPr>
            <a:spLocks noGrp="1"/>
          </p:cNvSpPr>
          <p:nvPr>
            <p:ph type="title"/>
          </p:nvPr>
        </p:nvSpPr>
        <p:spPr/>
        <p:txBody>
          <a:bodyPr/>
          <a:lstStyle/>
          <a:p>
            <a:r>
              <a:rPr lang="es-ES" dirty="0" smtClean="0"/>
              <a:t> </a:t>
            </a:r>
            <a:endParaRPr lang="es-CO" dirty="0"/>
          </a:p>
        </p:txBody>
      </p:sp>
      <p:sp>
        <p:nvSpPr>
          <p:cNvPr id="3" name="Marcador de contenido 2"/>
          <p:cNvSpPr>
            <a:spLocks noGrp="1"/>
          </p:cNvSpPr>
          <p:nvPr>
            <p:ph idx="1"/>
          </p:nvPr>
        </p:nvSpPr>
        <p:spPr>
          <a:xfrm>
            <a:off x="1718885" y="786420"/>
            <a:ext cx="6084413" cy="5194458"/>
          </a:xfrm>
        </p:spPr>
        <p:txBody>
          <a:bodyPr>
            <a:noAutofit/>
          </a:bodyPr>
          <a:lstStyle/>
          <a:p>
            <a:pPr algn="just"/>
            <a:r>
              <a:rPr lang="es-ES" b="1" dirty="0" smtClean="0">
                <a:solidFill>
                  <a:schemeClr val="accent1">
                    <a:lumMod val="50000"/>
                  </a:schemeClr>
                </a:solidFill>
              </a:rPr>
              <a:t>QUIENES SOMOS</a:t>
            </a:r>
          </a:p>
          <a:p>
            <a:pPr marL="0" indent="0" algn="just">
              <a:buNone/>
            </a:pPr>
            <a:endParaRPr lang="es-ES" dirty="0" smtClean="0"/>
          </a:p>
          <a:p>
            <a:pPr marL="0" indent="0" algn="just">
              <a:buNone/>
            </a:pPr>
            <a:r>
              <a:rPr lang="es-ES" b="1" dirty="0" smtClean="0">
                <a:solidFill>
                  <a:schemeClr val="accent1">
                    <a:lumMod val="50000"/>
                  </a:schemeClr>
                </a:solidFill>
              </a:rPr>
              <a:t>NUESTRA EMPRESA:</a:t>
            </a:r>
          </a:p>
          <a:p>
            <a:pPr marL="0" indent="0" algn="just">
              <a:buNone/>
            </a:pPr>
            <a:r>
              <a:rPr lang="es-ES" dirty="0" smtClean="0"/>
              <a:t>Compañía </a:t>
            </a:r>
            <a:r>
              <a:rPr lang="es-ES" dirty="0"/>
              <a:t>de servicios creada para atender sus necesidades de </a:t>
            </a:r>
            <a:r>
              <a:rPr lang="es-ES" dirty="0" smtClean="0"/>
              <a:t>limpieza integral a oficinas y </a:t>
            </a:r>
            <a:r>
              <a:rPr lang="es-ES" dirty="0"/>
              <a:t>brindarle además un exclusivo servicio a domicilio, queriendo junto a ustedes implementar nuestro sistema en los sectores residenciales, condominios y comunidades de la ciudad</a:t>
            </a:r>
            <a:r>
              <a:rPr lang="es-ES" dirty="0" smtClean="0"/>
              <a:t>.</a:t>
            </a:r>
          </a:p>
        </p:txBody>
      </p:sp>
      <p:pic>
        <p:nvPicPr>
          <p:cNvPr id="28" name="Imagen 27"/>
          <p:cNvPicPr>
            <a:picLocks noChangeAspect="1"/>
          </p:cNvPicPr>
          <p:nvPr/>
        </p:nvPicPr>
        <p:blipFill>
          <a:blip r:embed="rId3"/>
          <a:stretch>
            <a:fillRect/>
          </a:stretch>
        </p:blipFill>
        <p:spPr>
          <a:xfrm>
            <a:off x="4975668" y="4200078"/>
            <a:ext cx="3196168" cy="2321289"/>
          </a:xfrm>
          <a:prstGeom prst="rect">
            <a:avLst/>
          </a:prstGeom>
        </p:spPr>
      </p:pic>
      <p:sp>
        <p:nvSpPr>
          <p:cNvPr id="21" name="Botón de acción: Hacia delante o Siguiente 20">
            <a:hlinkClick r:id="" action="ppaction://hlinkshowjump?jump=nextslide" highlightClick="1"/>
          </p:cNvPr>
          <p:cNvSpPr/>
          <p:nvPr/>
        </p:nvSpPr>
        <p:spPr>
          <a:xfrm>
            <a:off x="11172825" y="5943239"/>
            <a:ext cx="528638" cy="500062"/>
          </a:xfrm>
          <a:prstGeom prst="actionButtonForwardNext">
            <a:avLst/>
          </a:prstGeom>
          <a:solidFill>
            <a:schemeClr val="tx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a:ln w="22225">
                <a:solidFill>
                  <a:schemeClr val="accent2"/>
                </a:solidFill>
                <a:prstDash val="solid"/>
              </a:ln>
              <a:solidFill>
                <a:schemeClr val="accent2">
                  <a:lumMod val="40000"/>
                  <a:lumOff val="60000"/>
                </a:schemeClr>
              </a:solidFill>
            </a:endParaRPr>
          </a:p>
        </p:txBody>
      </p:sp>
      <p:sp>
        <p:nvSpPr>
          <p:cNvPr id="22" name="Botón de acción: Hacia atrás o Anterior 21">
            <a:hlinkClick r:id="" action="ppaction://hlinkshowjump?jump=previousslide" highlightClick="1"/>
          </p:cNvPr>
          <p:cNvSpPr/>
          <p:nvPr/>
        </p:nvSpPr>
        <p:spPr>
          <a:xfrm>
            <a:off x="10587044" y="5943239"/>
            <a:ext cx="485779" cy="500062"/>
          </a:xfrm>
          <a:prstGeom prst="actionButtonBackPrevious">
            <a:avLst/>
          </a:prstGeom>
          <a:solidFill>
            <a:schemeClr val="tx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Proceso alternativo 22">
            <a:hlinkClick r:id="rId4" action="ppaction://hlinksldjump"/>
          </p:cNvPr>
          <p:cNvSpPr/>
          <p:nvPr/>
        </p:nvSpPr>
        <p:spPr>
          <a:xfrm>
            <a:off x="9801241" y="5943239"/>
            <a:ext cx="700089" cy="500062"/>
          </a:xfrm>
          <a:prstGeom prst="flowChartAlternateProcess">
            <a:avLst/>
          </a:prstGeom>
          <a:solidFill>
            <a:schemeClr val="tx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t>MENU</a:t>
            </a:r>
            <a:endParaRPr lang="es-CO" sz="1200" dirty="0"/>
          </a:p>
        </p:txBody>
      </p:sp>
    </p:spTree>
    <p:extLst>
      <p:ext uri="{BB962C8B-B14F-4D97-AF65-F5344CB8AC3E}">
        <p14:creationId xmlns:p14="http://schemas.microsoft.com/office/powerpoint/2010/main" val="44151665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 </a:t>
            </a:r>
            <a:endParaRPr lang="es-CO" dirty="0"/>
          </a:p>
        </p:txBody>
      </p:sp>
      <p:sp>
        <p:nvSpPr>
          <p:cNvPr id="3" name="Marcador de contenido 2"/>
          <p:cNvSpPr>
            <a:spLocks noGrp="1"/>
          </p:cNvSpPr>
          <p:nvPr>
            <p:ph idx="1"/>
          </p:nvPr>
        </p:nvSpPr>
        <p:spPr>
          <a:xfrm>
            <a:off x="1230786" y="606267"/>
            <a:ext cx="6084413" cy="5194458"/>
          </a:xfrm>
        </p:spPr>
        <p:txBody>
          <a:bodyPr>
            <a:noAutofit/>
          </a:bodyPr>
          <a:lstStyle/>
          <a:p>
            <a:pPr algn="just"/>
            <a:r>
              <a:rPr lang="es-ES" b="1" dirty="0" smtClean="0">
                <a:solidFill>
                  <a:schemeClr val="accent1">
                    <a:lumMod val="50000"/>
                  </a:schemeClr>
                </a:solidFill>
              </a:rPr>
              <a:t>QUIENES SOMOS</a:t>
            </a:r>
          </a:p>
          <a:p>
            <a:pPr marL="0" indent="0" algn="just">
              <a:buNone/>
            </a:pPr>
            <a:endParaRPr lang="es-ES" dirty="0" smtClean="0"/>
          </a:p>
          <a:p>
            <a:pPr marL="0" indent="0" algn="just">
              <a:buNone/>
            </a:pPr>
            <a:endParaRPr lang="es-ES" dirty="0" smtClean="0"/>
          </a:p>
          <a:p>
            <a:pPr algn="just">
              <a:buFont typeface="Wingdings" panose="05000000000000000000" pitchFamily="2" charset="2"/>
              <a:buChar char="q"/>
            </a:pPr>
            <a:r>
              <a:rPr lang="es-ES" b="1" dirty="0" smtClean="0">
                <a:solidFill>
                  <a:schemeClr val="accent1">
                    <a:lumMod val="50000"/>
                  </a:schemeClr>
                </a:solidFill>
              </a:rPr>
              <a:t>NUESTRA MISION:</a:t>
            </a:r>
          </a:p>
          <a:p>
            <a:pPr marL="0" indent="0" algn="just">
              <a:buNone/>
            </a:pPr>
            <a:r>
              <a:rPr lang="es-ES" dirty="0" smtClean="0"/>
              <a:t>Suministrar atención integral con productos de excelentísima calidad y con personal que les asegura integridad y confianza en sus pertenencias. </a:t>
            </a:r>
          </a:p>
          <a:p>
            <a:pPr marL="0" indent="0" algn="just">
              <a:buNone/>
            </a:pPr>
            <a:endParaRPr lang="es-ES" dirty="0" smtClean="0">
              <a:solidFill>
                <a:srgbClr val="00B050"/>
              </a:solidFill>
            </a:endParaRPr>
          </a:p>
          <a:p>
            <a:pPr marL="0" indent="0" algn="just">
              <a:buNone/>
            </a:pPr>
            <a:endParaRPr lang="es-ES" dirty="0">
              <a:solidFill>
                <a:srgbClr val="00B050"/>
              </a:solidFill>
            </a:endParaRPr>
          </a:p>
          <a:p>
            <a:pPr marL="0" indent="0" algn="just">
              <a:buNone/>
            </a:pPr>
            <a:endParaRPr lang="es-CO" dirty="0"/>
          </a:p>
        </p:txBody>
      </p:sp>
      <p:pic>
        <p:nvPicPr>
          <p:cNvPr id="10" name="Imagen 9"/>
          <p:cNvPicPr>
            <a:picLocks noChangeAspect="1"/>
          </p:cNvPicPr>
          <p:nvPr/>
        </p:nvPicPr>
        <p:blipFill>
          <a:blip r:embed="rId2"/>
          <a:stretch>
            <a:fillRect/>
          </a:stretch>
        </p:blipFill>
        <p:spPr>
          <a:xfrm>
            <a:off x="419192" y="5263700"/>
            <a:ext cx="4281396" cy="1594300"/>
          </a:xfrm>
          <a:prstGeom prst="rect">
            <a:avLst/>
          </a:prstGeom>
        </p:spPr>
      </p:pic>
      <p:pic>
        <p:nvPicPr>
          <p:cNvPr id="23" name="Imagen 22"/>
          <p:cNvPicPr>
            <a:picLocks noChangeAspect="1"/>
          </p:cNvPicPr>
          <p:nvPr/>
        </p:nvPicPr>
        <p:blipFill>
          <a:blip r:embed="rId3"/>
          <a:stretch>
            <a:fillRect/>
          </a:stretch>
        </p:blipFill>
        <p:spPr>
          <a:xfrm>
            <a:off x="4975668" y="3599485"/>
            <a:ext cx="3589123" cy="2578593"/>
          </a:xfrm>
          <a:prstGeom prst="rect">
            <a:avLst/>
          </a:prstGeom>
        </p:spPr>
      </p:pic>
      <p:sp>
        <p:nvSpPr>
          <p:cNvPr id="19" name="Botón de acción: Hacia delante o Siguiente 18">
            <a:hlinkClick r:id="" action="ppaction://hlinkshowjump?jump=nextslide" highlightClick="1"/>
          </p:cNvPr>
          <p:cNvSpPr/>
          <p:nvPr/>
        </p:nvSpPr>
        <p:spPr>
          <a:xfrm>
            <a:off x="11172825" y="5943239"/>
            <a:ext cx="528638" cy="500062"/>
          </a:xfrm>
          <a:prstGeom prst="actionButtonForwardNext">
            <a:avLst/>
          </a:prstGeom>
          <a:solidFill>
            <a:schemeClr val="tx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a:ln w="22225">
                <a:solidFill>
                  <a:schemeClr val="accent2"/>
                </a:solidFill>
                <a:prstDash val="solid"/>
              </a:ln>
              <a:solidFill>
                <a:schemeClr val="accent2">
                  <a:lumMod val="40000"/>
                  <a:lumOff val="60000"/>
                </a:schemeClr>
              </a:solidFill>
            </a:endParaRPr>
          </a:p>
        </p:txBody>
      </p:sp>
      <p:sp>
        <p:nvSpPr>
          <p:cNvPr id="5" name="Botón de acción: Hacia atrás o Anterior 4">
            <a:hlinkClick r:id="" action="ppaction://hlinkshowjump?jump=previousslide" highlightClick="1"/>
          </p:cNvPr>
          <p:cNvSpPr/>
          <p:nvPr/>
        </p:nvSpPr>
        <p:spPr>
          <a:xfrm>
            <a:off x="10587044" y="5943239"/>
            <a:ext cx="485779" cy="500062"/>
          </a:xfrm>
          <a:prstGeom prst="actionButtonBackPrevious">
            <a:avLst/>
          </a:prstGeom>
          <a:solidFill>
            <a:schemeClr val="tx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Proceso alternativo 24">
            <a:hlinkClick r:id="rId4" action="ppaction://hlinksldjump"/>
          </p:cNvPr>
          <p:cNvSpPr/>
          <p:nvPr/>
        </p:nvSpPr>
        <p:spPr>
          <a:xfrm>
            <a:off x="9801241" y="5943239"/>
            <a:ext cx="700089" cy="500062"/>
          </a:xfrm>
          <a:prstGeom prst="flowChartAlternateProcess">
            <a:avLst/>
          </a:prstGeom>
          <a:solidFill>
            <a:schemeClr val="tx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t>MENU</a:t>
            </a:r>
            <a:endParaRPr lang="es-CO" sz="1200" dirty="0"/>
          </a:p>
        </p:txBody>
      </p:sp>
    </p:spTree>
    <p:extLst>
      <p:ext uri="{BB962C8B-B14F-4D97-AF65-F5344CB8AC3E}">
        <p14:creationId xmlns:p14="http://schemas.microsoft.com/office/powerpoint/2010/main" val="3076639519"/>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 </a:t>
            </a:r>
            <a:endParaRPr lang="es-CO" dirty="0"/>
          </a:p>
        </p:txBody>
      </p:sp>
      <p:sp>
        <p:nvSpPr>
          <p:cNvPr id="3" name="Marcador de contenido 2"/>
          <p:cNvSpPr>
            <a:spLocks noGrp="1"/>
          </p:cNvSpPr>
          <p:nvPr>
            <p:ph idx="1"/>
          </p:nvPr>
        </p:nvSpPr>
        <p:spPr>
          <a:xfrm>
            <a:off x="677334" y="1002512"/>
            <a:ext cx="7653823" cy="3669501"/>
          </a:xfrm>
        </p:spPr>
        <p:txBody>
          <a:bodyPr>
            <a:noAutofit/>
          </a:bodyPr>
          <a:lstStyle/>
          <a:p>
            <a:pPr algn="just"/>
            <a:r>
              <a:rPr lang="es-ES" b="1" dirty="0" smtClean="0">
                <a:solidFill>
                  <a:schemeClr val="accent1">
                    <a:lumMod val="50000"/>
                  </a:schemeClr>
                </a:solidFill>
              </a:rPr>
              <a:t>QUIENES SOMOS</a:t>
            </a:r>
          </a:p>
          <a:p>
            <a:pPr algn="just">
              <a:buFont typeface="Wingdings" panose="05000000000000000000" pitchFamily="2" charset="2"/>
              <a:buChar char="q"/>
            </a:pPr>
            <a:endParaRPr lang="es-ES" b="1" dirty="0" smtClean="0">
              <a:solidFill>
                <a:schemeClr val="accent1">
                  <a:lumMod val="50000"/>
                </a:schemeClr>
              </a:solidFill>
            </a:endParaRPr>
          </a:p>
          <a:p>
            <a:pPr algn="just">
              <a:buFont typeface="Wingdings" panose="05000000000000000000" pitchFamily="2" charset="2"/>
              <a:buChar char="q"/>
            </a:pPr>
            <a:r>
              <a:rPr lang="es-ES" b="1" dirty="0" smtClean="0">
                <a:solidFill>
                  <a:schemeClr val="accent1">
                    <a:lumMod val="50000"/>
                  </a:schemeClr>
                </a:solidFill>
              </a:rPr>
              <a:t>NUESTRA VISION</a:t>
            </a:r>
            <a:r>
              <a:rPr lang="es-ES" b="1" dirty="0">
                <a:solidFill>
                  <a:schemeClr val="accent1">
                    <a:lumMod val="50000"/>
                  </a:schemeClr>
                </a:solidFill>
              </a:rPr>
              <a:t>: </a:t>
            </a:r>
          </a:p>
          <a:p>
            <a:pPr marL="0" indent="0" algn="just">
              <a:buNone/>
            </a:pPr>
            <a:r>
              <a:rPr lang="es-ES" dirty="0" smtClean="0"/>
              <a:t>Ser reconocidos a nivel regional y luego a nivel nacional , como una empresa de suministro de servicios que pueda asegurar resultados y beneficios satisfactorios a nuestros clientes, por ser una empresa altamente comprometida con el cuidado del entorno y de los recursos, por lo anterior y por nuestra trayectoria también buscamos a mediano plazo convertirnos en una franquicia. </a:t>
            </a:r>
          </a:p>
          <a:p>
            <a:pPr marL="0" indent="0" algn="just">
              <a:buNone/>
            </a:pPr>
            <a:endParaRPr lang="es-ES" dirty="0" smtClean="0">
              <a:solidFill>
                <a:srgbClr val="00B050"/>
              </a:solidFill>
            </a:endParaRPr>
          </a:p>
          <a:p>
            <a:pPr marL="0" indent="0" algn="just">
              <a:buNone/>
            </a:pPr>
            <a:endParaRPr lang="es-ES" dirty="0">
              <a:solidFill>
                <a:srgbClr val="00B050"/>
              </a:solidFill>
            </a:endParaRPr>
          </a:p>
          <a:p>
            <a:pPr marL="0" indent="0" algn="just">
              <a:buNone/>
            </a:pPr>
            <a:endParaRPr lang="es-CO" dirty="0"/>
          </a:p>
        </p:txBody>
      </p:sp>
      <p:pic>
        <p:nvPicPr>
          <p:cNvPr id="10" name="Imagen 9"/>
          <p:cNvPicPr>
            <a:picLocks noChangeAspect="1"/>
          </p:cNvPicPr>
          <p:nvPr/>
        </p:nvPicPr>
        <p:blipFill>
          <a:blip r:embed="rId2"/>
          <a:stretch>
            <a:fillRect/>
          </a:stretch>
        </p:blipFill>
        <p:spPr>
          <a:xfrm>
            <a:off x="419192" y="5662726"/>
            <a:ext cx="3209833" cy="1195273"/>
          </a:xfrm>
          <a:prstGeom prst="rect">
            <a:avLst/>
          </a:prstGeom>
        </p:spPr>
      </p:pic>
      <p:pic>
        <p:nvPicPr>
          <p:cNvPr id="6" name="Imagen 5"/>
          <p:cNvPicPr>
            <a:picLocks noChangeAspect="1"/>
          </p:cNvPicPr>
          <p:nvPr/>
        </p:nvPicPr>
        <p:blipFill>
          <a:blip r:embed="rId3"/>
          <a:stretch>
            <a:fillRect/>
          </a:stretch>
        </p:blipFill>
        <p:spPr>
          <a:xfrm>
            <a:off x="3629025" y="5064925"/>
            <a:ext cx="3193428" cy="1558153"/>
          </a:xfrm>
          <a:prstGeom prst="rect">
            <a:avLst/>
          </a:prstGeom>
        </p:spPr>
      </p:pic>
      <p:pic>
        <p:nvPicPr>
          <p:cNvPr id="7" name="Imagen 6"/>
          <p:cNvPicPr>
            <a:picLocks noChangeAspect="1"/>
          </p:cNvPicPr>
          <p:nvPr/>
        </p:nvPicPr>
        <p:blipFill>
          <a:blip r:embed="rId4"/>
          <a:stretch>
            <a:fillRect/>
          </a:stretch>
        </p:blipFill>
        <p:spPr>
          <a:xfrm>
            <a:off x="6868367" y="3988594"/>
            <a:ext cx="2405635" cy="1366838"/>
          </a:xfrm>
          <a:prstGeom prst="rect">
            <a:avLst/>
          </a:prstGeom>
        </p:spPr>
      </p:pic>
      <p:sp>
        <p:nvSpPr>
          <p:cNvPr id="26" name="Botón de acción: Hacia delante o Siguiente 25">
            <a:hlinkClick r:id="" action="ppaction://hlinkshowjump?jump=nextslide" highlightClick="1"/>
          </p:cNvPr>
          <p:cNvSpPr/>
          <p:nvPr/>
        </p:nvSpPr>
        <p:spPr>
          <a:xfrm>
            <a:off x="11172825" y="5943239"/>
            <a:ext cx="528638" cy="500062"/>
          </a:xfrm>
          <a:prstGeom prst="actionButtonForwardNext">
            <a:avLst/>
          </a:prstGeom>
          <a:solidFill>
            <a:schemeClr val="tx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a:ln w="22225">
                <a:solidFill>
                  <a:schemeClr val="accent2"/>
                </a:solidFill>
                <a:prstDash val="solid"/>
              </a:ln>
              <a:solidFill>
                <a:schemeClr val="accent2">
                  <a:lumMod val="40000"/>
                  <a:lumOff val="60000"/>
                </a:schemeClr>
              </a:solidFill>
            </a:endParaRPr>
          </a:p>
        </p:txBody>
      </p:sp>
      <p:sp>
        <p:nvSpPr>
          <p:cNvPr id="27" name="Botón de acción: Hacia atrás o Anterior 26">
            <a:hlinkClick r:id="" action="ppaction://hlinkshowjump?jump=previousslide" highlightClick="1"/>
          </p:cNvPr>
          <p:cNvSpPr/>
          <p:nvPr/>
        </p:nvSpPr>
        <p:spPr>
          <a:xfrm>
            <a:off x="10587044" y="5943239"/>
            <a:ext cx="485779" cy="500062"/>
          </a:xfrm>
          <a:prstGeom prst="actionButtonBackPrevious">
            <a:avLst/>
          </a:prstGeom>
          <a:solidFill>
            <a:schemeClr val="tx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8" name="Proceso alternativo 27">
            <a:hlinkClick r:id="rId5" action="ppaction://hlinksldjump"/>
          </p:cNvPr>
          <p:cNvSpPr/>
          <p:nvPr/>
        </p:nvSpPr>
        <p:spPr>
          <a:xfrm>
            <a:off x="9801241" y="5943239"/>
            <a:ext cx="700089" cy="500062"/>
          </a:xfrm>
          <a:prstGeom prst="flowChartAlternateProcess">
            <a:avLst/>
          </a:prstGeom>
          <a:solidFill>
            <a:schemeClr val="tx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t>MENU</a:t>
            </a:r>
            <a:endParaRPr lang="es-CO" sz="1200" dirty="0"/>
          </a:p>
        </p:txBody>
      </p:sp>
    </p:spTree>
    <p:extLst>
      <p:ext uri="{BB962C8B-B14F-4D97-AF65-F5344CB8AC3E}">
        <p14:creationId xmlns:p14="http://schemas.microsoft.com/office/powerpoint/2010/main" val="474843799"/>
      </p:ext>
    </p:extLst>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 </a:t>
            </a:r>
            <a:br>
              <a:rPr lang="es-ES" dirty="0" smtClean="0"/>
            </a:br>
            <a:endParaRPr lang="es-CO" dirty="0"/>
          </a:p>
        </p:txBody>
      </p:sp>
      <p:pic>
        <p:nvPicPr>
          <p:cNvPr id="10" name="Imagen 9"/>
          <p:cNvPicPr>
            <a:picLocks noChangeAspect="1"/>
          </p:cNvPicPr>
          <p:nvPr/>
        </p:nvPicPr>
        <p:blipFill>
          <a:blip r:embed="rId2"/>
          <a:stretch>
            <a:fillRect/>
          </a:stretch>
        </p:blipFill>
        <p:spPr>
          <a:xfrm>
            <a:off x="419192" y="5943239"/>
            <a:ext cx="3209833" cy="914760"/>
          </a:xfrm>
          <a:prstGeom prst="rect">
            <a:avLst/>
          </a:prstGeom>
        </p:spPr>
      </p:pic>
      <p:sp>
        <p:nvSpPr>
          <p:cNvPr id="26" name="Botón de acción: Hacia delante o Siguiente 25">
            <a:hlinkClick r:id="" action="ppaction://hlinkshowjump?jump=nextslide" highlightClick="1"/>
          </p:cNvPr>
          <p:cNvSpPr/>
          <p:nvPr/>
        </p:nvSpPr>
        <p:spPr>
          <a:xfrm>
            <a:off x="11172825" y="5943239"/>
            <a:ext cx="528638" cy="500062"/>
          </a:xfrm>
          <a:prstGeom prst="actionButtonForwardNext">
            <a:avLst/>
          </a:prstGeom>
          <a:solidFill>
            <a:schemeClr val="tx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a:ln w="22225">
                <a:solidFill>
                  <a:schemeClr val="accent2"/>
                </a:solidFill>
                <a:prstDash val="solid"/>
              </a:ln>
              <a:solidFill>
                <a:schemeClr val="accent2">
                  <a:lumMod val="40000"/>
                  <a:lumOff val="60000"/>
                </a:schemeClr>
              </a:solidFill>
            </a:endParaRPr>
          </a:p>
        </p:txBody>
      </p:sp>
      <p:sp>
        <p:nvSpPr>
          <p:cNvPr id="27" name="Botón de acción: Hacia atrás o Anterior 26">
            <a:hlinkClick r:id="" action="ppaction://hlinkshowjump?jump=previousslide" highlightClick="1"/>
          </p:cNvPr>
          <p:cNvSpPr/>
          <p:nvPr/>
        </p:nvSpPr>
        <p:spPr>
          <a:xfrm>
            <a:off x="10587044" y="5943239"/>
            <a:ext cx="485779" cy="500062"/>
          </a:xfrm>
          <a:prstGeom prst="actionButtonBackPrevious">
            <a:avLst/>
          </a:prstGeom>
          <a:solidFill>
            <a:schemeClr val="tx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8" name="Proceso alternativo 27">
            <a:hlinkClick r:id="rId3" action="ppaction://hlinksldjump"/>
          </p:cNvPr>
          <p:cNvSpPr/>
          <p:nvPr/>
        </p:nvSpPr>
        <p:spPr>
          <a:xfrm>
            <a:off x="9801241" y="5943239"/>
            <a:ext cx="700089" cy="500062"/>
          </a:xfrm>
          <a:prstGeom prst="flowChartAlternateProcess">
            <a:avLst/>
          </a:prstGeom>
          <a:solidFill>
            <a:schemeClr val="tx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t>MENU</a:t>
            </a:r>
            <a:endParaRPr lang="es-CO" sz="1200" dirty="0"/>
          </a:p>
        </p:txBody>
      </p:sp>
      <p:sp>
        <p:nvSpPr>
          <p:cNvPr id="11" name="Título 1"/>
          <p:cNvSpPr txBox="1">
            <a:spLocks/>
          </p:cNvSpPr>
          <p:nvPr/>
        </p:nvSpPr>
        <p:spPr>
          <a:xfrm>
            <a:off x="677334" y="609600"/>
            <a:ext cx="8596668" cy="58900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lgn="ctr">
              <a:lnSpc>
                <a:spcPct val="80000"/>
              </a:lnSpc>
              <a:spcBef>
                <a:spcPts val="1000"/>
              </a:spcBef>
              <a:buClr>
                <a:schemeClr val="accent1"/>
              </a:buClr>
              <a:buSzPct val="80000"/>
              <a:buFont typeface="Wingdings 3" charset="2"/>
              <a:buChar char=""/>
            </a:pPr>
            <a:r>
              <a:rPr lang="es-ES" sz="1800" b="1" dirty="0" smtClean="0">
                <a:solidFill>
                  <a:schemeClr val="accent1">
                    <a:lumMod val="50000"/>
                  </a:schemeClr>
                </a:solidFill>
                <a:latin typeface="+mn-lt"/>
                <a:ea typeface="+mn-ea"/>
                <a:cs typeface="+mn-cs"/>
              </a:rPr>
              <a:t>¿PORQUE ES IMPORTANTE PARA CARWASH EL ASEO ESPECIAL EN LAS OFICINAS?</a:t>
            </a:r>
          </a:p>
          <a:p>
            <a:pPr marL="342900" indent="-342900" algn="ctr">
              <a:lnSpc>
                <a:spcPct val="80000"/>
              </a:lnSpc>
              <a:spcBef>
                <a:spcPts val="1000"/>
              </a:spcBef>
              <a:buClr>
                <a:schemeClr val="accent1"/>
              </a:buClr>
              <a:buSzPct val="80000"/>
              <a:buFont typeface="Wingdings 3" charset="2"/>
              <a:buChar char=""/>
            </a:pPr>
            <a:endParaRPr lang="es-CO" sz="1800" b="1" dirty="0">
              <a:solidFill>
                <a:schemeClr val="accent1">
                  <a:lumMod val="50000"/>
                </a:schemeClr>
              </a:solidFill>
              <a:latin typeface="+mn-lt"/>
              <a:ea typeface="+mn-ea"/>
              <a:cs typeface="+mn-cs"/>
            </a:endParaRPr>
          </a:p>
        </p:txBody>
      </p:sp>
      <p:sp>
        <p:nvSpPr>
          <p:cNvPr id="5" name="Rectángulo 4"/>
          <p:cNvSpPr/>
          <p:nvPr/>
        </p:nvSpPr>
        <p:spPr>
          <a:xfrm>
            <a:off x="1338255" y="1257407"/>
            <a:ext cx="8210566" cy="5078313"/>
          </a:xfrm>
          <a:prstGeom prst="rect">
            <a:avLst/>
          </a:prstGeom>
        </p:spPr>
        <p:txBody>
          <a:bodyPr wrap="square">
            <a:spAutoFit/>
          </a:bodyPr>
          <a:lstStyle/>
          <a:p>
            <a:pPr algn="just" fontAlgn="base"/>
            <a:r>
              <a:rPr lang="es-ES" dirty="0"/>
              <a:t>Las razones por las cuales toda empresa o negocio debe tomarse muy en serio la importancia de la limpieza en oficinas son diversas. Y es que un espacio se encuentre limpio y bien organizado permitirá que se incremente la motivación en general de los empleados, y en consecuencia, la productividad</a:t>
            </a:r>
            <a:r>
              <a:rPr lang="es-ES" dirty="0" smtClean="0"/>
              <a:t>.</a:t>
            </a:r>
          </a:p>
          <a:p>
            <a:pPr algn="just" fontAlgn="base"/>
            <a:endParaRPr lang="es-ES" dirty="0"/>
          </a:p>
          <a:p>
            <a:pPr algn="just" fontAlgn="base"/>
            <a:r>
              <a:rPr lang="es-ES" dirty="0"/>
              <a:t>Entre las principales razones por las cuales es importante realizar una adecuada limpieza de oficinas, podemos resaltar las siguientes</a:t>
            </a:r>
            <a:r>
              <a:rPr lang="es-ES" dirty="0" smtClean="0"/>
              <a:t>:</a:t>
            </a:r>
          </a:p>
          <a:p>
            <a:pPr algn="just" fontAlgn="base"/>
            <a:endParaRPr lang="es-ES" dirty="0"/>
          </a:p>
          <a:p>
            <a:pPr marL="342900" indent="-342900" algn="just" fontAlgn="base">
              <a:buFont typeface="+mj-lt"/>
              <a:buAutoNum type="arabicPeriod"/>
            </a:pPr>
            <a:r>
              <a:rPr lang="es-ES" dirty="0"/>
              <a:t>La limpieza y el orden son una de las mejores cartas de presentación de cualquier tipo de negocio</a:t>
            </a:r>
          </a:p>
          <a:p>
            <a:pPr marL="342900" indent="-342900" algn="just" fontAlgn="base">
              <a:buFont typeface="+mj-lt"/>
              <a:buAutoNum type="arabicPeriod"/>
            </a:pPr>
            <a:r>
              <a:rPr lang="es-CO" dirty="0"/>
              <a:t>Se pueden evitar enfermedades</a:t>
            </a:r>
          </a:p>
          <a:p>
            <a:pPr marL="342900" indent="-342900" algn="just" fontAlgn="base">
              <a:buFont typeface="+mj-lt"/>
              <a:buAutoNum type="arabicPeriod"/>
            </a:pPr>
            <a:r>
              <a:rPr lang="es-CO" dirty="0"/>
              <a:t>Reducir el absentismo laboral</a:t>
            </a:r>
          </a:p>
          <a:p>
            <a:pPr marL="342900" indent="-342900" algn="just" fontAlgn="base">
              <a:buFont typeface="+mj-lt"/>
              <a:buAutoNum type="arabicPeriod"/>
            </a:pPr>
            <a:r>
              <a:rPr lang="es-CO" dirty="0"/>
              <a:t> Incrementa la productividad laboral</a:t>
            </a:r>
          </a:p>
          <a:p>
            <a:pPr marL="342900" indent="-342900" algn="just" fontAlgn="base">
              <a:buFont typeface="+mj-lt"/>
              <a:buAutoNum type="arabicPeriod"/>
            </a:pPr>
            <a:r>
              <a:rPr lang="es-ES" dirty="0"/>
              <a:t>Proporciona confort a los clientes y visitantes</a:t>
            </a:r>
          </a:p>
          <a:p>
            <a:pPr marL="342900" indent="-342900" algn="just" fontAlgn="base">
              <a:buFont typeface="+mj-lt"/>
              <a:buAutoNum type="arabicPeriod"/>
            </a:pPr>
            <a:r>
              <a:rPr lang="es-ES" dirty="0"/>
              <a:t>Se disminuyen los gastos a largo plazo</a:t>
            </a:r>
          </a:p>
          <a:p>
            <a:pPr marL="342900" indent="-342900" algn="just" fontAlgn="base">
              <a:buFont typeface="+mj-lt"/>
              <a:buAutoNum type="arabicPeriod"/>
            </a:pPr>
            <a:endParaRPr lang="es-ES" dirty="0" smtClean="0"/>
          </a:p>
          <a:p>
            <a:pPr algn="just" fontAlgn="base"/>
            <a:endParaRPr lang="es-ES" dirty="0"/>
          </a:p>
        </p:txBody>
      </p:sp>
    </p:spTree>
    <p:extLst>
      <p:ext uri="{BB962C8B-B14F-4D97-AF65-F5344CB8AC3E}">
        <p14:creationId xmlns:p14="http://schemas.microsoft.com/office/powerpoint/2010/main" val="3978463247"/>
      </p:ext>
    </p:extLst>
  </p:cSld>
  <p:clrMapOvr>
    <a:masterClrMapping/>
  </p:clrMapOvr>
  <p:transition spd="slow" advClick="0">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7748707" y="1930400"/>
            <a:ext cx="2052534" cy="2786062"/>
          </a:xfrm>
          <a:prstGeom prst="rect">
            <a:avLst/>
          </a:prstGeom>
        </p:spPr>
      </p:pic>
      <p:sp>
        <p:nvSpPr>
          <p:cNvPr id="2" name="Título 1"/>
          <p:cNvSpPr>
            <a:spLocks noGrp="1"/>
          </p:cNvSpPr>
          <p:nvPr>
            <p:ph type="title"/>
          </p:nvPr>
        </p:nvSpPr>
        <p:spPr/>
        <p:txBody>
          <a:bodyPr/>
          <a:lstStyle/>
          <a:p>
            <a:r>
              <a:rPr lang="es-ES" dirty="0" smtClean="0"/>
              <a:t> </a:t>
            </a:r>
            <a:br>
              <a:rPr lang="es-ES" dirty="0" smtClean="0"/>
            </a:br>
            <a:endParaRPr lang="es-CO" dirty="0"/>
          </a:p>
        </p:txBody>
      </p:sp>
      <p:pic>
        <p:nvPicPr>
          <p:cNvPr id="10" name="Imagen 9"/>
          <p:cNvPicPr>
            <a:picLocks noChangeAspect="1"/>
          </p:cNvPicPr>
          <p:nvPr/>
        </p:nvPicPr>
        <p:blipFill>
          <a:blip r:embed="rId3"/>
          <a:stretch>
            <a:fillRect/>
          </a:stretch>
        </p:blipFill>
        <p:spPr>
          <a:xfrm>
            <a:off x="419192" y="5662726"/>
            <a:ext cx="3209833" cy="1195273"/>
          </a:xfrm>
          <a:prstGeom prst="rect">
            <a:avLst/>
          </a:prstGeom>
        </p:spPr>
      </p:pic>
      <p:sp>
        <p:nvSpPr>
          <p:cNvPr id="26" name="Botón de acción: Hacia delante o Siguiente 25">
            <a:hlinkClick r:id="" action="ppaction://hlinkshowjump?jump=nextslide" highlightClick="1"/>
          </p:cNvPr>
          <p:cNvSpPr/>
          <p:nvPr/>
        </p:nvSpPr>
        <p:spPr>
          <a:xfrm>
            <a:off x="11172825" y="5943239"/>
            <a:ext cx="528638" cy="500062"/>
          </a:xfrm>
          <a:prstGeom prst="actionButtonForwardNext">
            <a:avLst/>
          </a:prstGeom>
          <a:solidFill>
            <a:schemeClr val="tx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a:ln w="22225">
                <a:solidFill>
                  <a:schemeClr val="accent2"/>
                </a:solidFill>
                <a:prstDash val="solid"/>
              </a:ln>
              <a:solidFill>
                <a:schemeClr val="accent2">
                  <a:lumMod val="40000"/>
                  <a:lumOff val="60000"/>
                </a:schemeClr>
              </a:solidFill>
            </a:endParaRPr>
          </a:p>
        </p:txBody>
      </p:sp>
      <p:sp>
        <p:nvSpPr>
          <p:cNvPr id="27" name="Botón de acción: Hacia atrás o Anterior 26">
            <a:hlinkClick r:id="" action="ppaction://hlinkshowjump?jump=previousslide" highlightClick="1"/>
          </p:cNvPr>
          <p:cNvSpPr/>
          <p:nvPr/>
        </p:nvSpPr>
        <p:spPr>
          <a:xfrm>
            <a:off x="10587044" y="5943239"/>
            <a:ext cx="485779" cy="500062"/>
          </a:xfrm>
          <a:prstGeom prst="actionButtonBackPrevious">
            <a:avLst/>
          </a:prstGeom>
          <a:solidFill>
            <a:schemeClr val="tx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8" name="Proceso alternativo 27">
            <a:hlinkClick r:id="rId4" action="ppaction://hlinksldjump"/>
          </p:cNvPr>
          <p:cNvSpPr/>
          <p:nvPr/>
        </p:nvSpPr>
        <p:spPr>
          <a:xfrm>
            <a:off x="9801241" y="5955271"/>
            <a:ext cx="700089" cy="500062"/>
          </a:xfrm>
          <a:prstGeom prst="flowChartAlternateProcess">
            <a:avLst/>
          </a:prstGeom>
          <a:solidFill>
            <a:schemeClr val="tx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t>MENU</a:t>
            </a:r>
            <a:endParaRPr lang="es-CO" sz="1200" dirty="0"/>
          </a:p>
        </p:txBody>
      </p:sp>
      <p:sp>
        <p:nvSpPr>
          <p:cNvPr id="11" name="Título 1"/>
          <p:cNvSpPr txBox="1">
            <a:spLocks/>
          </p:cNvSpPr>
          <p:nvPr/>
        </p:nvSpPr>
        <p:spPr>
          <a:xfrm>
            <a:off x="963084" y="1155536"/>
            <a:ext cx="8596668" cy="58900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lgn="ctr">
              <a:lnSpc>
                <a:spcPct val="80000"/>
              </a:lnSpc>
              <a:spcBef>
                <a:spcPts val="1000"/>
              </a:spcBef>
              <a:buClr>
                <a:schemeClr val="accent1"/>
              </a:buClr>
              <a:buSzPct val="80000"/>
              <a:buFont typeface="Wingdings 3" charset="2"/>
              <a:buChar char=""/>
            </a:pPr>
            <a:r>
              <a:rPr lang="es-ES" sz="1800" b="1" dirty="0" smtClean="0">
                <a:solidFill>
                  <a:schemeClr val="accent1">
                    <a:lumMod val="50000"/>
                  </a:schemeClr>
                </a:solidFill>
                <a:latin typeface="+mn-lt"/>
                <a:ea typeface="+mn-ea"/>
                <a:cs typeface="+mn-cs"/>
              </a:rPr>
              <a:t>¿PORQUE EL ASEO DE OFICINAS LO DEBE REALIZAR UN ENTE EXTERNO?</a:t>
            </a:r>
          </a:p>
          <a:p>
            <a:pPr marL="342900" indent="-342900" algn="ctr">
              <a:lnSpc>
                <a:spcPct val="80000"/>
              </a:lnSpc>
              <a:spcBef>
                <a:spcPts val="1000"/>
              </a:spcBef>
              <a:buClr>
                <a:schemeClr val="accent1"/>
              </a:buClr>
              <a:buSzPct val="80000"/>
              <a:buFont typeface="Wingdings 3" charset="2"/>
              <a:buChar char=""/>
            </a:pPr>
            <a:endParaRPr lang="es-CO" sz="1800" b="1" dirty="0">
              <a:solidFill>
                <a:schemeClr val="accent1">
                  <a:lumMod val="50000"/>
                </a:schemeClr>
              </a:solidFill>
              <a:latin typeface="+mn-lt"/>
              <a:ea typeface="+mn-ea"/>
              <a:cs typeface="+mn-cs"/>
            </a:endParaRPr>
          </a:p>
        </p:txBody>
      </p:sp>
      <p:sp>
        <p:nvSpPr>
          <p:cNvPr id="5" name="Rectángulo 4"/>
          <p:cNvSpPr/>
          <p:nvPr/>
        </p:nvSpPr>
        <p:spPr>
          <a:xfrm>
            <a:off x="1411218" y="1930400"/>
            <a:ext cx="6096000" cy="2308324"/>
          </a:xfrm>
          <a:prstGeom prst="rect">
            <a:avLst/>
          </a:prstGeom>
        </p:spPr>
        <p:txBody>
          <a:bodyPr>
            <a:spAutoFit/>
          </a:bodyPr>
          <a:lstStyle/>
          <a:p>
            <a:pPr algn="just"/>
            <a:r>
              <a:rPr lang="es-ES" dirty="0">
                <a:solidFill>
                  <a:schemeClr val="tx1">
                    <a:lumMod val="75000"/>
                    <a:lumOff val="25000"/>
                  </a:schemeClr>
                </a:solidFill>
              </a:rPr>
              <a:t>Puede parecer una labor sencilla que incluso los empleados pueden desempeñar, pero como no es algo que les corresponda, es necesario contratar un servicio profesional, pues una empresa dedicada al aseo de oficinas capacitará previamente a su personal; sabrá qué elementos y qué productos sugerirle, con el fin de evitar que tengan problemas con objetos delicados</a:t>
            </a:r>
            <a:r>
              <a:rPr lang="es-ES" dirty="0" smtClean="0">
                <a:solidFill>
                  <a:schemeClr val="tx1">
                    <a:lumMod val="75000"/>
                    <a:lumOff val="25000"/>
                  </a:schemeClr>
                </a:solidFill>
              </a:rPr>
              <a:t>.</a:t>
            </a:r>
          </a:p>
          <a:p>
            <a:pPr algn="just"/>
            <a:endParaRPr lang="es-ES" dirty="0">
              <a:solidFill>
                <a:schemeClr val="tx1">
                  <a:lumMod val="75000"/>
                  <a:lumOff val="25000"/>
                </a:schemeClr>
              </a:solidFill>
            </a:endParaRPr>
          </a:p>
        </p:txBody>
      </p:sp>
    </p:spTree>
    <p:extLst>
      <p:ext uri="{BB962C8B-B14F-4D97-AF65-F5344CB8AC3E}">
        <p14:creationId xmlns:p14="http://schemas.microsoft.com/office/powerpoint/2010/main" val="2816666567"/>
      </p:ext>
    </p:extLst>
  </p:cSld>
  <p:clrMapOvr>
    <a:masterClrMapping/>
  </p:clrMapOvr>
  <p:transition spd="slow" advClick="0">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589005"/>
          </a:xfrm>
        </p:spPr>
        <p:txBody>
          <a:bodyPr>
            <a:normAutofit/>
          </a:bodyPr>
          <a:lstStyle/>
          <a:p>
            <a:pPr marL="342900" indent="-342900" algn="ctr">
              <a:lnSpc>
                <a:spcPct val="80000"/>
              </a:lnSpc>
              <a:spcBef>
                <a:spcPts val="1000"/>
              </a:spcBef>
              <a:buClr>
                <a:schemeClr val="accent1"/>
              </a:buClr>
              <a:buSzPct val="80000"/>
              <a:buFont typeface="Wingdings 3" charset="2"/>
              <a:buChar char=""/>
            </a:pPr>
            <a:r>
              <a:rPr lang="es-ES" sz="1800" b="1" dirty="0">
                <a:solidFill>
                  <a:schemeClr val="accent1">
                    <a:lumMod val="50000"/>
                  </a:schemeClr>
                </a:solidFill>
                <a:latin typeface="+mn-lt"/>
                <a:ea typeface="+mn-ea"/>
                <a:cs typeface="+mn-cs"/>
              </a:rPr>
              <a:t>NUESTROS SERVICIOS </a:t>
            </a:r>
            <a:endParaRPr lang="es-CO" sz="1800" b="1" dirty="0">
              <a:solidFill>
                <a:schemeClr val="accent1">
                  <a:lumMod val="50000"/>
                </a:schemeClr>
              </a:solidFill>
              <a:latin typeface="+mn-lt"/>
              <a:ea typeface="+mn-ea"/>
              <a:cs typeface="+mn-cs"/>
            </a:endParaRPr>
          </a:p>
        </p:txBody>
      </p:sp>
      <p:sp>
        <p:nvSpPr>
          <p:cNvPr id="22" name="Marcador de texto 2"/>
          <p:cNvSpPr txBox="1">
            <a:spLocks/>
          </p:cNvSpPr>
          <p:nvPr/>
        </p:nvSpPr>
        <p:spPr>
          <a:xfrm>
            <a:off x="4584937" y="1951903"/>
            <a:ext cx="4185623" cy="576262"/>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9pPr>
          </a:lstStyle>
          <a:p>
            <a:pPr algn="ctr"/>
            <a:endParaRPr lang="es-CO" sz="1800" dirty="0">
              <a:solidFill>
                <a:schemeClr val="accent1">
                  <a:lumMod val="50000"/>
                </a:schemeClr>
              </a:solidFill>
            </a:endParaRPr>
          </a:p>
        </p:txBody>
      </p:sp>
      <p:pic>
        <p:nvPicPr>
          <p:cNvPr id="31" name="Imagen 30"/>
          <p:cNvPicPr>
            <a:picLocks noChangeAspect="1"/>
          </p:cNvPicPr>
          <p:nvPr/>
        </p:nvPicPr>
        <p:blipFill>
          <a:blip r:embed="rId2"/>
          <a:stretch>
            <a:fillRect/>
          </a:stretch>
        </p:blipFill>
        <p:spPr>
          <a:xfrm>
            <a:off x="0" y="0"/>
            <a:ext cx="1976600" cy="736043"/>
          </a:xfrm>
          <a:prstGeom prst="rect">
            <a:avLst/>
          </a:prstGeom>
        </p:spPr>
      </p:pic>
      <p:sp>
        <p:nvSpPr>
          <p:cNvPr id="35" name="Botón de acción: Hacia delante o Siguiente 34">
            <a:hlinkClick r:id="" action="ppaction://hlinkshowjump?jump=nextslide" highlightClick="1"/>
          </p:cNvPr>
          <p:cNvSpPr/>
          <p:nvPr/>
        </p:nvSpPr>
        <p:spPr>
          <a:xfrm>
            <a:off x="11172825" y="5943239"/>
            <a:ext cx="528638" cy="500062"/>
          </a:xfrm>
          <a:prstGeom prst="actionButtonForwardNext">
            <a:avLst/>
          </a:prstGeom>
          <a:solidFill>
            <a:schemeClr val="tx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a:ln w="22225">
                <a:solidFill>
                  <a:schemeClr val="accent2"/>
                </a:solidFill>
                <a:prstDash val="solid"/>
              </a:ln>
              <a:solidFill>
                <a:schemeClr val="accent2">
                  <a:lumMod val="40000"/>
                  <a:lumOff val="60000"/>
                </a:schemeClr>
              </a:solidFill>
            </a:endParaRPr>
          </a:p>
        </p:txBody>
      </p:sp>
      <p:sp>
        <p:nvSpPr>
          <p:cNvPr id="36" name="Botón de acción: Hacia atrás o Anterior 35">
            <a:hlinkClick r:id="" action="ppaction://hlinkshowjump?jump=previousslide" highlightClick="1"/>
          </p:cNvPr>
          <p:cNvSpPr/>
          <p:nvPr/>
        </p:nvSpPr>
        <p:spPr>
          <a:xfrm>
            <a:off x="10587044" y="5943239"/>
            <a:ext cx="485779" cy="500062"/>
          </a:xfrm>
          <a:prstGeom prst="actionButtonBackPrevious">
            <a:avLst/>
          </a:prstGeom>
          <a:solidFill>
            <a:schemeClr val="tx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7" name="Proceso alternativo 36">
            <a:hlinkClick r:id="rId3" action="ppaction://hlinksldjump"/>
          </p:cNvPr>
          <p:cNvSpPr/>
          <p:nvPr/>
        </p:nvSpPr>
        <p:spPr>
          <a:xfrm>
            <a:off x="9801241" y="5943239"/>
            <a:ext cx="700089" cy="500062"/>
          </a:xfrm>
          <a:prstGeom prst="flowChartAlternateProcess">
            <a:avLst/>
          </a:prstGeom>
          <a:solidFill>
            <a:schemeClr val="tx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t>MENU</a:t>
            </a:r>
            <a:endParaRPr lang="es-CO" sz="1200" dirty="0"/>
          </a:p>
        </p:txBody>
      </p:sp>
      <p:sp>
        <p:nvSpPr>
          <p:cNvPr id="12" name="Rectángulo 11"/>
          <p:cNvSpPr/>
          <p:nvPr/>
        </p:nvSpPr>
        <p:spPr>
          <a:xfrm>
            <a:off x="4027082" y="1225689"/>
            <a:ext cx="5559830" cy="5632311"/>
          </a:xfrm>
          <a:prstGeom prst="rect">
            <a:avLst/>
          </a:prstGeom>
        </p:spPr>
        <p:txBody>
          <a:bodyPr wrap="square">
            <a:spAutoFit/>
          </a:bodyPr>
          <a:lstStyle/>
          <a:p>
            <a:r>
              <a:rPr lang="es-ES" dirty="0"/>
              <a:t>A grandes rasgos, estos son algunos de los servicios </a:t>
            </a:r>
            <a:r>
              <a:rPr lang="es-ES" dirty="0" smtClean="0"/>
              <a:t>prestados, realizados con los mejores productos de limpieza industrial:</a:t>
            </a:r>
            <a:endParaRPr lang="es-ES" dirty="0"/>
          </a:p>
          <a:p>
            <a:endParaRPr lang="es-ES" dirty="0"/>
          </a:p>
          <a:p>
            <a:pPr marL="285750" indent="-285750">
              <a:buFont typeface="Wingdings" panose="05000000000000000000" pitchFamily="2" charset="2"/>
              <a:buChar char="q"/>
            </a:pPr>
            <a:r>
              <a:rPr lang="es-ES" dirty="0" smtClean="0"/>
              <a:t> </a:t>
            </a:r>
            <a:r>
              <a:rPr lang="es-ES" dirty="0"/>
              <a:t>Limpieza </a:t>
            </a:r>
            <a:r>
              <a:rPr lang="es-ES" dirty="0" smtClean="0"/>
              <a:t>general de oficinas, salas de reuniones, recepciones,, módulos de trabajo, entre otros</a:t>
            </a:r>
          </a:p>
          <a:p>
            <a:pPr marL="285750" indent="-285750">
              <a:buFont typeface="Wingdings" panose="05000000000000000000" pitchFamily="2" charset="2"/>
              <a:buChar char="q"/>
            </a:pPr>
            <a:r>
              <a:rPr lang="es-ES" dirty="0" smtClean="0"/>
              <a:t>Limpieza y mantención de recepción, pasillos, salas y oficinas en general</a:t>
            </a:r>
          </a:p>
          <a:p>
            <a:pPr marL="285750" indent="-285750">
              <a:buFont typeface="Wingdings" panose="05000000000000000000" pitchFamily="2" charset="2"/>
              <a:buChar char="q"/>
            </a:pPr>
            <a:r>
              <a:rPr lang="es-ES" dirty="0" smtClean="0"/>
              <a:t>Lavado y abrillantado de pisos duros</a:t>
            </a:r>
          </a:p>
          <a:p>
            <a:pPr marL="285750" indent="-285750">
              <a:buFont typeface="Wingdings" panose="05000000000000000000" pitchFamily="2" charset="2"/>
              <a:buChar char="q"/>
            </a:pPr>
            <a:r>
              <a:rPr lang="es-ES" dirty="0" smtClean="0"/>
              <a:t>Limpieza de vidrios completa </a:t>
            </a:r>
          </a:p>
          <a:p>
            <a:pPr marL="285750" indent="-285750">
              <a:buFont typeface="Wingdings" panose="05000000000000000000" pitchFamily="2" charset="2"/>
              <a:buChar char="q"/>
            </a:pPr>
            <a:r>
              <a:rPr lang="es-ES" dirty="0" smtClean="0"/>
              <a:t>Lavado de estacionamientos </a:t>
            </a:r>
            <a:endParaRPr lang="es-ES" dirty="0"/>
          </a:p>
          <a:p>
            <a:pPr marL="285750" indent="-285750">
              <a:buFont typeface="Wingdings" panose="05000000000000000000" pitchFamily="2" charset="2"/>
              <a:buChar char="q"/>
            </a:pPr>
            <a:r>
              <a:rPr lang="es-ES" dirty="0" smtClean="0"/>
              <a:t>Cambio </a:t>
            </a:r>
            <a:r>
              <a:rPr lang="es-ES" dirty="0"/>
              <a:t>de bolsas en las canecas</a:t>
            </a:r>
          </a:p>
          <a:p>
            <a:pPr marL="285750" indent="-285750">
              <a:buFont typeface="Wingdings" panose="05000000000000000000" pitchFamily="2" charset="2"/>
              <a:buChar char="q"/>
            </a:pPr>
            <a:r>
              <a:rPr lang="es-ES" dirty="0" smtClean="0"/>
              <a:t>Limpieza </a:t>
            </a:r>
            <a:r>
              <a:rPr lang="es-ES" dirty="0"/>
              <a:t>de muebles</a:t>
            </a:r>
          </a:p>
          <a:p>
            <a:pPr marL="285750" indent="-285750">
              <a:buFont typeface="Wingdings" panose="05000000000000000000" pitchFamily="2" charset="2"/>
              <a:buChar char="q"/>
            </a:pPr>
            <a:r>
              <a:rPr lang="es-ES" dirty="0" smtClean="0"/>
              <a:t>Limpieza </a:t>
            </a:r>
            <a:r>
              <a:rPr lang="es-ES" dirty="0"/>
              <a:t>de equipos de cómputo</a:t>
            </a:r>
          </a:p>
          <a:p>
            <a:pPr marL="285750" indent="-285750">
              <a:buFont typeface="Wingdings" panose="05000000000000000000" pitchFamily="2" charset="2"/>
              <a:buChar char="q"/>
            </a:pPr>
            <a:r>
              <a:rPr lang="es-ES" dirty="0" smtClean="0"/>
              <a:t>Limpieza </a:t>
            </a:r>
            <a:r>
              <a:rPr lang="es-ES" dirty="0"/>
              <a:t>de sillas / asientos</a:t>
            </a:r>
          </a:p>
          <a:p>
            <a:pPr marL="285750" indent="-285750">
              <a:buFont typeface="Wingdings" panose="05000000000000000000" pitchFamily="2" charset="2"/>
              <a:buChar char="q"/>
            </a:pPr>
            <a:r>
              <a:rPr lang="es-ES" dirty="0" smtClean="0"/>
              <a:t>Limpieza </a:t>
            </a:r>
            <a:r>
              <a:rPr lang="es-ES" dirty="0"/>
              <a:t>de cristales / ventanas</a:t>
            </a:r>
          </a:p>
          <a:p>
            <a:pPr marL="285750" indent="-285750">
              <a:buFont typeface="Wingdings" panose="05000000000000000000" pitchFamily="2" charset="2"/>
              <a:buChar char="q"/>
            </a:pPr>
            <a:r>
              <a:rPr lang="es-ES" dirty="0" smtClean="0"/>
              <a:t>Limpieza </a:t>
            </a:r>
            <a:r>
              <a:rPr lang="es-ES" dirty="0"/>
              <a:t>de cocina</a:t>
            </a:r>
          </a:p>
          <a:p>
            <a:pPr marL="285750" indent="-285750">
              <a:buFont typeface="Wingdings" panose="05000000000000000000" pitchFamily="2" charset="2"/>
              <a:buChar char="q"/>
            </a:pPr>
            <a:r>
              <a:rPr lang="es-ES" dirty="0" smtClean="0"/>
              <a:t>Limpieza </a:t>
            </a:r>
            <a:r>
              <a:rPr lang="es-ES" dirty="0"/>
              <a:t>de baños</a:t>
            </a:r>
          </a:p>
          <a:p>
            <a:endParaRPr lang="es-CO" dirty="0"/>
          </a:p>
        </p:txBody>
      </p:sp>
      <p:pic>
        <p:nvPicPr>
          <p:cNvPr id="13" name="Imagen 12"/>
          <p:cNvPicPr>
            <a:picLocks noChangeAspect="1"/>
          </p:cNvPicPr>
          <p:nvPr/>
        </p:nvPicPr>
        <p:blipFill>
          <a:blip r:embed="rId4"/>
          <a:stretch>
            <a:fillRect/>
          </a:stretch>
        </p:blipFill>
        <p:spPr>
          <a:xfrm>
            <a:off x="579043" y="1487321"/>
            <a:ext cx="3362325" cy="4349918"/>
          </a:xfrm>
          <a:prstGeom prst="rect">
            <a:avLst/>
          </a:prstGeom>
        </p:spPr>
      </p:pic>
    </p:spTree>
    <p:extLst>
      <p:ext uri="{BB962C8B-B14F-4D97-AF65-F5344CB8AC3E}">
        <p14:creationId xmlns:p14="http://schemas.microsoft.com/office/powerpoint/2010/main" val="283118795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theme/theme1.xml><?xml version="1.0" encoding="utf-8"?>
<a:theme xmlns:a="http://schemas.openxmlformats.org/drawingml/2006/main" name="Faceta">
  <a:themeElements>
    <a:clrScheme name="Marquesina">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
  <TotalTime>3056</TotalTime>
  <Words>783</Words>
  <Application>Microsoft Office PowerPoint</Application>
  <PresentationFormat>Panorámica</PresentationFormat>
  <Paragraphs>143</Paragraphs>
  <Slides>17</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17</vt:i4>
      </vt:variant>
    </vt:vector>
  </HeadingPairs>
  <TitlesOfParts>
    <vt:vector size="24" baseType="lpstr">
      <vt:lpstr>Arial</vt:lpstr>
      <vt:lpstr>Arial Narrow</vt:lpstr>
      <vt:lpstr>Segoe UI Emoji</vt:lpstr>
      <vt:lpstr>Trebuchet MS</vt:lpstr>
      <vt:lpstr>Wingdings</vt:lpstr>
      <vt:lpstr>Wingdings 3</vt:lpstr>
      <vt:lpstr>Faceta</vt:lpstr>
      <vt:lpstr>NUESTRA EMPRESA                                      </vt:lpstr>
      <vt:lpstr>Presentación de PowerPoint</vt:lpstr>
      <vt:lpstr>Presentación de PowerPoint</vt:lpstr>
      <vt:lpstr> </vt:lpstr>
      <vt:lpstr> </vt:lpstr>
      <vt:lpstr> </vt:lpstr>
      <vt:lpstr>  </vt:lpstr>
      <vt:lpstr>  </vt:lpstr>
      <vt:lpstr>NUESTROS SERVICIOS </vt:lpstr>
      <vt:lpstr>¿POR QUÉ PREFERIRNOS?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CARWASH SOLUTION                                     Mundo de soluciones</dc:title>
  <dc:creator>©Microsoft Usuario™</dc:creator>
  <cp:lastModifiedBy>Rafael Carranza</cp:lastModifiedBy>
  <cp:revision>127</cp:revision>
  <dcterms:created xsi:type="dcterms:W3CDTF">2023-06-07T20:34:03Z</dcterms:created>
  <dcterms:modified xsi:type="dcterms:W3CDTF">2024-04-04T19:41:17Z</dcterms:modified>
</cp:coreProperties>
</file>